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62" r:id="rId3"/>
    <p:sldId id="282" r:id="rId4"/>
    <p:sldId id="263" r:id="rId5"/>
    <p:sldId id="264" r:id="rId6"/>
    <p:sldId id="276" r:id="rId7"/>
    <p:sldId id="277" r:id="rId8"/>
    <p:sldId id="265" r:id="rId9"/>
    <p:sldId id="278" r:id="rId10"/>
    <p:sldId id="266" r:id="rId11"/>
    <p:sldId id="267" r:id="rId12"/>
    <p:sldId id="268" r:id="rId13"/>
    <p:sldId id="269" r:id="rId14"/>
    <p:sldId id="270" r:id="rId15"/>
    <p:sldId id="271" r:id="rId16"/>
    <p:sldId id="272" r:id="rId17"/>
    <p:sldId id="273" r:id="rId18"/>
    <p:sldId id="274" r:id="rId19"/>
    <p:sldId id="275" r:id="rId20"/>
    <p:sldId id="281" r:id="rId21"/>
    <p:sldId id="260" r:id="rId22"/>
    <p:sldId id="286" r:id="rId23"/>
    <p:sldId id="257" r:id="rId24"/>
    <p:sldId id="258"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0" d="100"/>
          <a:sy n="70" d="100"/>
        </p:scale>
        <p:origin x="-1760"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printerSettings" Target="printerSettings/printerSettings1.bin"/><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8AF7BCB0-DF13-A84B-A6B7-E873BB94F3FC}" type="datetimeFigureOut">
              <a:rPr lang="en-US" smtClean="0"/>
              <a:t>9/15/13</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1" name="Rectangle 10"/>
          <p:cNvSpPr/>
          <p:nvPr/>
        </p:nvSpPr>
        <p:spPr>
          <a:xfrm>
            <a:off x="4624388" y="228600"/>
            <a:ext cx="2057400" cy="20391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6802438" y="2377440"/>
            <a:ext cx="2057400"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Rectangle 6"/>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8AF7BCB0-DF13-A84B-A6B7-E873BB94F3FC}" type="datetimeFigureOut">
              <a:rPr lang="en-US" smtClean="0"/>
              <a:t>9/15/13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5C1C47-E922-D640-92FC-8E951E5EB4AA}" type="slidenum">
              <a:rPr lang="en-US" smtClean="0"/>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Rectangle 9"/>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8AF7BCB0-DF13-A84B-A6B7-E873BB94F3FC}" type="datetimeFigureOut">
              <a:rPr lang="en-US" smtClean="0"/>
              <a:t>9/15/13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5C1C47-E922-D640-92FC-8E951E5EB4AA}" type="slidenum">
              <a:rPr lang="en-US" smtClean="0"/>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8AF7BCB0-DF13-A84B-A6B7-E873BB94F3FC}" type="datetimeFigureOut">
              <a:rPr lang="en-US" smtClean="0"/>
              <a:t>9/15/13</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en-US" smtClean="0"/>
              <a:t>Drag picture to placeholder or click icon to add</a:t>
            </a:r>
            <a:endParaRPr/>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en-US" smtClean="0"/>
              <a:t>Drag picture to placeholder or click icon to add</a:t>
            </a:r>
            <a:endParaRPr/>
          </a:p>
        </p:txBody>
      </p:sp>
      <p:sp>
        <p:nvSpPr>
          <p:cNvPr id="16" name="Text Placeholder 3"/>
          <p:cNvSpPr>
            <a:spLocks noGrp="1"/>
          </p:cNvSpPr>
          <p:nvPr>
            <p:ph type="body" sz="half" idx="2"/>
          </p:nvPr>
        </p:nvSpPr>
        <p:spPr>
          <a:xfrm>
            <a:off x="857250" y="1779494"/>
            <a:ext cx="3086100" cy="2040905"/>
          </a:xfrm>
        </p:spPr>
        <p:txBody>
          <a:bodyPr lIns="45720" tIns="45720" rIns="45720" anchor="t">
            <a:noAutofit/>
          </a:bodyPr>
          <a:lstStyle>
            <a:lvl1pPr marL="0" indent="0" algn="ctr">
              <a:spcBef>
                <a:spcPts val="600"/>
              </a:spcBef>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658907" y="228600"/>
            <a:ext cx="820093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86000" y="3124200"/>
            <a:ext cx="5638800" cy="1362075"/>
          </a:xfrm>
        </p:spPr>
        <p:txBody>
          <a:bodyPr anchor="b" anchorCtr="0">
            <a:normAutofit/>
          </a:bodyPr>
          <a:lstStyle>
            <a:lvl1pPr algn="l">
              <a:defRPr sz="3200" b="0" cap="none"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2286000" y="4495800"/>
            <a:ext cx="5638800" cy="1500187"/>
          </a:xfrm>
        </p:spPr>
        <p:txBody>
          <a:bodyPr anchor="t" anchorCtr="0">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58906" y="6248774"/>
            <a:ext cx="1474694" cy="365125"/>
          </a:xfrm>
        </p:spPr>
        <p:txBody>
          <a:bodyPr/>
          <a:lstStyle>
            <a:lvl1pPr algn="l">
              <a:defRPr>
                <a:solidFill>
                  <a:schemeClr val="bg1"/>
                </a:solidFill>
              </a:defRPr>
            </a:lvl1pPr>
          </a:lstStyle>
          <a:p>
            <a:fld id="{8AF7BCB0-DF13-A84B-A6B7-E873BB94F3FC}" type="datetimeFigureOut">
              <a:rPr lang="en-US" smtClean="0"/>
              <a:t>9/15/13</a:t>
            </a:fld>
            <a:endParaRPr lang="en-US"/>
          </a:p>
        </p:txBody>
      </p:sp>
      <p:sp>
        <p:nvSpPr>
          <p:cNvPr id="5" name="Footer Placeholder 4"/>
          <p:cNvSpPr>
            <a:spLocks noGrp="1"/>
          </p:cNvSpPr>
          <p:nvPr>
            <p:ph type="ftr" sz="quarter" idx="11"/>
          </p:nvPr>
        </p:nvSpPr>
        <p:spPr>
          <a:xfrm>
            <a:off x="2286000" y="6248774"/>
            <a:ext cx="5638800" cy="365125"/>
          </a:xfrm>
        </p:spPr>
        <p:txBody>
          <a:bodyPr/>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8305800" y="6248774"/>
            <a:ext cx="554038" cy="365125"/>
          </a:xfrm>
        </p:spPr>
        <p:txBody>
          <a:bodyPr/>
          <a:lstStyle/>
          <a:p>
            <a:fld id="{935C1C47-E922-D640-92FC-8E951E5EB4AA}" type="slidenum">
              <a:rPr lang="en-US" smtClean="0"/>
              <a:t>‹#›</a:t>
            </a:fld>
            <a:endParaRPr lang="en-US"/>
          </a:p>
        </p:txBody>
      </p:sp>
      <p:sp>
        <p:nvSpPr>
          <p:cNvPr id="8" name="TextBox 7"/>
          <p:cNvSpPr txBox="1"/>
          <p:nvPr/>
        </p:nvSpPr>
        <p:spPr>
          <a:xfrm>
            <a:off x="2003612" y="3110754"/>
            <a:ext cx="260909" cy="615553"/>
          </a:xfrm>
          <a:prstGeom prst="rect">
            <a:avLst/>
          </a:prstGeom>
          <a:noFill/>
        </p:spPr>
        <p:txBody>
          <a:bodyPr wrap="square" lIns="0" tIns="0" rIns="0" bIns="0" rtlCol="0">
            <a:spAutoFit/>
          </a:bodyPr>
          <a:lstStyle/>
          <a:p>
            <a:r>
              <a:rPr sz="4000" b="1">
                <a:solidFill>
                  <a:schemeClr val="accent1">
                    <a:lumMod val="60000"/>
                    <a:lumOff val="40000"/>
                  </a:schemeClr>
                </a:solidFill>
              </a:rPr>
              <a:t>+</a:t>
            </a:r>
          </a:p>
        </p:txBody>
      </p:sp>
      <p:sp>
        <p:nvSpPr>
          <p:cNvPr id="9" name="Rectangle 8"/>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1" name="Rectangle 10"/>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8AF7BCB0-DF13-A84B-A6B7-E873BB94F3FC}" type="datetimeFigureOut">
              <a:rPr lang="en-US" smtClean="0"/>
              <a:t>9/15/13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5C1C47-E922-D640-92FC-8E951E5EB4A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Rectangle 9"/>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TextBox 11"/>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8AF7BCB0-DF13-A84B-A6B7-E873BB94F3FC}" type="datetimeFigureOut">
              <a:rPr lang="en-US" smtClean="0"/>
              <a:t>9/15/13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5C1C47-E922-D640-92FC-8E951E5EB4AA}" type="slidenum">
              <a:rPr lang="en-US" smtClean="0"/>
              <a:t>‹#›</a:t>
            </a:fld>
            <a:endParaRPr lang="en-US"/>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8AF7BCB0-DF13-A84B-A6B7-E873BB94F3FC}" type="datetimeFigureOut">
              <a:rPr lang="en-US" smtClean="0"/>
              <a:t>9/15/13</a:t>
            </a:fld>
            <a:endParaRPr lang="en-US"/>
          </a:p>
        </p:txBody>
      </p:sp>
      <p:sp>
        <p:nvSpPr>
          <p:cNvPr id="6" name="Footer Placeholder 5"/>
          <p:cNvSpPr>
            <a:spLocks noGrp="1"/>
          </p:cNvSpPr>
          <p:nvPr>
            <p:ph type="ftr" sz="quarter" idx="11"/>
          </p:nvPr>
        </p:nvSpPr>
        <p:spPr/>
        <p:txBody>
          <a:bodyPr/>
          <a:lstStyle/>
          <a:p>
            <a:endParaRPr lang="en-US"/>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4" name="Rectangle 13"/>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Slide Number Placeholder 6"/>
          <p:cNvSpPr>
            <a:spLocks noGrp="1"/>
          </p:cNvSpPr>
          <p:nvPr>
            <p:ph type="sldNum" sz="quarter" idx="12"/>
          </p:nvPr>
        </p:nvSpPr>
        <p:spPr>
          <a:xfrm>
            <a:off x="8305800" y="242234"/>
            <a:ext cx="554038" cy="365125"/>
          </a:xfrm>
        </p:spPr>
        <p:txBody>
          <a:bodyPr/>
          <a:lstStyle/>
          <a:p>
            <a:fld id="{935C1C47-E922-D640-92FC-8E951E5EB4A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8AF7BCB0-DF13-A84B-A6B7-E873BB94F3FC}" type="datetimeFigureOut">
              <a:rPr lang="en-US" smtClean="0"/>
              <a:t>9/15/13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5C1C47-E922-D640-92FC-8E951E5EB4AA}" type="slidenum">
              <a:rPr lang="en-US" smtClean="0"/>
              <a:t>‹#›</a:t>
            </a:fld>
            <a:endParaRPr lang="en-US"/>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5" name="Date Placeholder 4"/>
          <p:cNvSpPr>
            <a:spLocks noGrp="1"/>
          </p:cNvSpPr>
          <p:nvPr>
            <p:ph type="dt" sz="half" idx="10"/>
          </p:nvPr>
        </p:nvSpPr>
        <p:spPr/>
        <p:txBody>
          <a:bodyPr/>
          <a:lstStyle/>
          <a:p>
            <a:fld id="{8AF7BCB0-DF13-A84B-A6B7-E873BB94F3FC}" type="datetimeFigureOut">
              <a:rPr lang="en-US" smtClean="0"/>
              <a:t>9/15/13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5C1C47-E922-D640-92FC-8E951E5EB4AA}" type="slidenum">
              <a:rPr lang="en-US" smtClean="0"/>
              <a:t>‹#›</a:t>
            </a:fld>
            <a:endParaRPr lang="en-US"/>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8AF7BCB0-DF13-A84B-A6B7-E873BB94F3FC}" type="datetimeFigureOut">
              <a:rPr lang="en-US" smtClean="0"/>
              <a:t>9/15/13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5C1C47-E922-D640-92FC-8E951E5EB4AA}"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Rectangle 4"/>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8AF7BCB0-DF13-A84B-A6B7-E873BB94F3FC}" type="datetimeFigureOut">
              <a:rPr lang="en-US" smtClean="0"/>
              <a:t>9/15/13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5C1C47-E922-D640-92FC-8E951E5EB4AA}"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en-US" smtClean="0"/>
              <a:t>Click to edit Master title style</a:t>
            </a:r>
            <a:endParaRPr dirty="0"/>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381093" y="3733800"/>
            <a:ext cx="325526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8AF7BCB0-DF13-A84B-A6B7-E873BB94F3FC}" type="datetimeFigureOut">
              <a:rPr lang="en-US" smtClean="0"/>
              <a:t>9/15/13</a:t>
            </a:fld>
            <a:endParaRPr lang="en-US"/>
          </a:p>
        </p:txBody>
      </p:sp>
      <p:sp>
        <p:nvSpPr>
          <p:cNvPr id="6" name="Footer Placeholder 5"/>
          <p:cNvSpPr>
            <a:spLocks noGrp="1"/>
          </p:cNvSpPr>
          <p:nvPr>
            <p:ph type="ftr" sz="quarter" idx="11"/>
          </p:nvPr>
        </p:nvSpPr>
        <p:spPr>
          <a:xfrm>
            <a:off x="3859305" y="6423585"/>
            <a:ext cx="3316941" cy="365125"/>
          </a:xfrm>
        </p:spPr>
        <p:txBody>
          <a:bodyPr/>
          <a:lstStyle/>
          <a:p>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6" y="228600"/>
            <a:ext cx="3460658"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169404" y="3995737"/>
            <a:ext cx="3898272"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8AF7BCB0-DF13-A84B-A6B7-E873BB94F3FC}" type="datetimeFigureOut">
              <a:rPr lang="en-US" smtClean="0"/>
              <a:t>9/15/13</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935C1C47-E922-D640-92FC-8E951E5EB4AA}" type="slidenum">
              <a:rPr lang="en-US" smtClean="0"/>
              <a:t>‹#›</a:t>
            </a:fld>
            <a:endParaRPr lang="en-US"/>
          </a:p>
        </p:txBody>
      </p:sp>
      <p:sp>
        <p:nvSpPr>
          <p:cNvPr id="10" name="TextBox 9"/>
          <p:cNvSpPr txBox="1"/>
          <p:nvPr/>
        </p:nvSpPr>
        <p:spPr>
          <a:xfrm>
            <a:off x="3990110"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28600"/>
            <a:ext cx="637838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AF7BCB0-DF13-A84B-A6B7-E873BB94F3FC}" type="datetimeFigureOut">
              <a:rPr lang="en-US" smtClean="0"/>
              <a:t>9/15/13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5C1C47-E922-D640-92FC-8E951E5EB4AA}" type="slidenum">
              <a:rPr lang="en-US" smtClean="0"/>
              <a:t>‹#›</a:t>
            </a:fld>
            <a:endParaRPr lang="en-US"/>
          </a:p>
        </p:txBody>
      </p:sp>
      <p:sp>
        <p:nvSpPr>
          <p:cNvPr id="8" name="Rectangle 7"/>
          <p:cNvSpPr/>
          <p:nvPr/>
        </p:nvSpPr>
        <p:spPr>
          <a:xfrm>
            <a:off x="6802438" y="22860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6802438" y="2377440"/>
            <a:ext cx="2057400"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327212" y="4632792"/>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5212262" y="6235607"/>
            <a:ext cx="1348398" cy="365125"/>
          </a:xfrm>
        </p:spPr>
        <p:txBody>
          <a:bodyPr/>
          <a:lstStyle>
            <a:lvl1pPr>
              <a:defRPr>
                <a:solidFill>
                  <a:schemeClr val="bg1"/>
                </a:solidFill>
              </a:defRPr>
            </a:lvl1pPr>
          </a:lstStyle>
          <a:p>
            <a:fld id="{8AF7BCB0-DF13-A84B-A6B7-E873BB94F3FC}" type="datetimeFigureOut">
              <a:rPr lang="en-US" smtClean="0"/>
              <a:t>9/15/13</a:t>
            </a:fld>
            <a:endParaRPr lang="en-US"/>
          </a:p>
        </p:txBody>
      </p:sp>
      <p:sp>
        <p:nvSpPr>
          <p:cNvPr id="6" name="Footer Placeholder 5"/>
          <p:cNvSpPr>
            <a:spLocks noGrp="1"/>
          </p:cNvSpPr>
          <p:nvPr>
            <p:ph type="ftr" sz="quarter" idx="11"/>
          </p:nvPr>
        </p:nvSpPr>
        <p:spPr>
          <a:xfrm>
            <a:off x="381095" y="6235607"/>
            <a:ext cx="46481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935C1C47-E922-D640-92FC-8E951E5EB4AA}" type="slidenum">
              <a:rPr lang="en-US" smtClean="0"/>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en-US" smtClean="0"/>
              <a:t>Drag picture to placeholder or click icon to add</a:t>
            </a:r>
            <a:endParaRPr/>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en-US" smtClean="0"/>
              <a:t>Drag picture to placeholder or click icon to add</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8" name="Rectangle 7"/>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048000" y="6235607"/>
            <a:ext cx="1348398" cy="365125"/>
          </a:xfrm>
        </p:spPr>
        <p:txBody>
          <a:bodyPr/>
          <a:lstStyle>
            <a:lvl1pPr>
              <a:defRPr>
                <a:solidFill>
                  <a:schemeClr val="bg1"/>
                </a:solidFill>
              </a:defRPr>
            </a:lvl1pPr>
          </a:lstStyle>
          <a:p>
            <a:fld id="{8AF7BCB0-DF13-A84B-A6B7-E873BB94F3FC}" type="datetimeFigureOut">
              <a:rPr lang="en-US" smtClean="0"/>
              <a:t>9/15/13</a:t>
            </a:fld>
            <a:endParaRPr lang="en-US"/>
          </a:p>
        </p:txBody>
      </p:sp>
      <p:sp>
        <p:nvSpPr>
          <p:cNvPr id="6" name="Footer Placeholder 5"/>
          <p:cNvSpPr>
            <a:spLocks noGrp="1"/>
          </p:cNvSpPr>
          <p:nvPr>
            <p:ph type="ftr" sz="quarter" idx="11"/>
          </p:nvPr>
        </p:nvSpPr>
        <p:spPr>
          <a:xfrm>
            <a:off x="381095" y="6235607"/>
            <a:ext cx="25907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935C1C47-E922-D640-92FC-8E951E5EB4AA}" type="slidenum">
              <a:rPr lang="en-US" smtClean="0"/>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534726"/>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en-US" smtClean="0"/>
              <a:t>Drag picture to placeholder or click icon to add</a:t>
            </a:r>
            <a:endParaRPr/>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en-US" smtClean="0"/>
              <a:t>Drag picture to placeholder or click icon to add</a:t>
            </a:r>
            <a:endParaRPr/>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en-US" smtClean="0"/>
              <a:t>Drag picture to placeholder or click icon to add</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Pictures with Caption, Alt.">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365248"/>
            <a:ext cx="42401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953000" y="3995737"/>
            <a:ext cx="3108960"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8AF7BCB0-DF13-A84B-A6B7-E873BB94F3FC}" type="datetimeFigureOut">
              <a:rPr lang="en-US" smtClean="0"/>
              <a:t>9/15/13</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935C1C47-E922-D640-92FC-8E951E5EB4AA}" type="slidenum">
              <a:rPr lang="en-US" smtClean="0"/>
              <a:t>‹#›</a:t>
            </a:fld>
            <a:endParaRPr lang="en-US"/>
          </a:p>
        </p:txBody>
      </p:sp>
      <p:sp>
        <p:nvSpPr>
          <p:cNvPr id="10" name="TextBox 9"/>
          <p:cNvSpPr txBox="1"/>
          <p:nvPr/>
        </p:nvSpPr>
        <p:spPr>
          <a:xfrm>
            <a:off x="4750361"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
        <p:nvSpPr>
          <p:cNvPr id="14" name="Picture Placeholder 12"/>
          <p:cNvSpPr>
            <a:spLocks noGrp="1"/>
          </p:cNvSpPr>
          <p:nvPr>
            <p:ph type="pic" sz="quarter" idx="13"/>
          </p:nvPr>
        </p:nvSpPr>
        <p:spPr>
          <a:xfrm>
            <a:off x="277905" y="228600"/>
            <a:ext cx="2057400" cy="2039112"/>
          </a:xfrm>
        </p:spPr>
        <p:txBody>
          <a:bodyPr/>
          <a:lstStyle>
            <a:lvl1pPr>
              <a:buNone/>
              <a:defRPr/>
            </a:lvl1pPr>
          </a:lstStyle>
          <a:p>
            <a:r>
              <a:rPr lang="en-US" smtClean="0"/>
              <a:t>Drag picture to placeholder or click icon to add</a:t>
            </a:r>
            <a:endParaRPr/>
          </a:p>
        </p:txBody>
      </p:sp>
      <p:sp>
        <p:nvSpPr>
          <p:cNvPr id="15" name="Picture Placeholder 12"/>
          <p:cNvSpPr>
            <a:spLocks noGrp="1"/>
          </p:cNvSpPr>
          <p:nvPr>
            <p:ph type="pic" sz="quarter" idx="14"/>
          </p:nvPr>
        </p:nvSpPr>
        <p:spPr>
          <a:xfrm>
            <a:off x="2460625" y="228600"/>
            <a:ext cx="2057400" cy="2039112"/>
          </a:xfrm>
        </p:spPr>
        <p:txBody>
          <a:bodyPr/>
          <a:lstStyle>
            <a:lvl1pPr>
              <a:buNone/>
              <a:defRPr/>
            </a:lvl1pPr>
          </a:lstStyle>
          <a:p>
            <a:r>
              <a:rPr lang="en-US" smtClean="0"/>
              <a:t>Drag picture to placeholder or click icon to add</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8AF7BCB0-DF13-A84B-A6B7-E873BB94F3FC}" type="datetimeFigureOut">
              <a:rPr lang="en-US" smtClean="0"/>
              <a:t>9/15/13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5C1C47-E922-D640-92FC-8E951E5EB4AA}" type="slidenum">
              <a:rPr lang="en-US" smtClean="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10" name="Rectangle 9"/>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995772" y="954742"/>
            <a:ext cx="681318" cy="5171422"/>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8AF7BCB0-DF13-A84B-A6B7-E873BB94F3FC}" type="datetimeFigureOut">
              <a:rPr lang="en-US" smtClean="0"/>
              <a:t>9/15/13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5C1C47-E922-D640-92FC-8E951E5EB4AA}" type="slidenum">
              <a:rPr lang="en-US" smtClean="0"/>
              <a:t>‹#›</a:t>
            </a:fld>
            <a:endParaRPr lang="en-US"/>
          </a:p>
        </p:txBody>
      </p:sp>
      <p:sp>
        <p:nvSpPr>
          <p:cNvPr id="9" name="TextBox 8"/>
          <p:cNvSpPr txBox="1"/>
          <p:nvPr/>
        </p:nvSpPr>
        <p:spPr>
          <a:xfrm rot="16200000">
            <a:off x="8593111" y="561668"/>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en-US" smtClean="0"/>
              <a:t>Click to edit Master title style</a:t>
            </a:r>
            <a:endParaRPr/>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6795247" y="6423585"/>
            <a:ext cx="2133600"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fld id="{8AF7BCB0-DF13-A84B-A6B7-E873BB94F3FC}" type="datetimeFigureOut">
              <a:rPr lang="en-US" smtClean="0"/>
              <a:t>9/15/13</a:t>
            </a:fld>
            <a:endParaRPr lang="en-US"/>
          </a:p>
        </p:txBody>
      </p:sp>
      <p:sp>
        <p:nvSpPr>
          <p:cNvPr id="5" name="Footer Placeholder 4"/>
          <p:cNvSpPr>
            <a:spLocks noGrp="1"/>
          </p:cNvSpPr>
          <p:nvPr>
            <p:ph type="ftr" sz="quarter" idx="3"/>
          </p:nvPr>
        </p:nvSpPr>
        <p:spPr>
          <a:xfrm>
            <a:off x="201706" y="6423585"/>
            <a:ext cx="6122894"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305800" y="242234"/>
            <a:ext cx="554038" cy="365125"/>
          </a:xfrm>
          <a:prstGeom prst="rect">
            <a:avLst/>
          </a:prstGeom>
        </p:spPr>
        <p:txBody>
          <a:bodyPr vert="horz" lIns="91440" tIns="45720" rIns="91440" bIns="45720" rtlCol="0" anchor="ctr"/>
          <a:lstStyle>
            <a:lvl1pPr algn="r">
              <a:defRPr sz="1400">
                <a:solidFill>
                  <a:schemeClr val="bg1"/>
                </a:solidFill>
              </a:defRPr>
            </a:lvl1pPr>
          </a:lstStyle>
          <a:p>
            <a:fld id="{935C1C47-E922-D640-92FC-8E951E5EB4A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l" defTabSz="914400" rtl="0" eaLnBrk="1" latinLnBrk="0" hangingPunct="1">
        <a:spcBef>
          <a:spcPct val="0"/>
        </a:spcBef>
        <a:buNone/>
        <a:defRPr sz="3600" b="0" kern="1200">
          <a:solidFill>
            <a:schemeClr val="accent1"/>
          </a:solidFill>
          <a:latin typeface="+mj-lt"/>
          <a:ea typeface="+mj-ea"/>
          <a:cs typeface="+mj-cs"/>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1377950"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1603375" indent="-228600" algn="l" defTabSz="914400" rtl="0" eaLnBrk="1" latinLnBrk="0" hangingPunct="1">
        <a:spcBef>
          <a:spcPct val="20000"/>
        </a:spcBef>
        <a:buClr>
          <a:schemeClr val="accent1"/>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7pPr>
      <a:lvl8pPr marL="1830388"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8pPr>
      <a:lvl9pPr marL="2057400" indent="-228600" algn="l" defTabSz="914400" rtl="0" eaLnBrk="1" latinLnBrk="0" hangingPunct="1">
        <a:spcBef>
          <a:spcPct val="20000"/>
        </a:spcBef>
        <a:buClr>
          <a:schemeClr val="accent1"/>
        </a:buClr>
        <a:buSzPct val="75000"/>
        <a:buFont typeface="Wingdings" pitchFamily="2" charset="2"/>
        <a:buChar char=""/>
        <a:defRPr lang="en-US" sz="1800" kern="1200" baseline="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en.wikipedia.org/wiki/Tree_of_life_(science)" TargetMode="Externa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hyperlink" Target="http://en.wikipedia.org/wiki/Slum" TargetMode="External"/><Relationship Id="rId4" Type="http://schemas.openxmlformats.org/officeDocument/2006/relationships/image" Target="../media/image6.jpg"/><Relationship Id="rId1" Type="http://schemas.openxmlformats.org/officeDocument/2006/relationships/slideLayout" Target="../slideLayouts/slideLayout2.xml"/><Relationship Id="rId2" Type="http://schemas.openxmlformats.org/officeDocument/2006/relationships/hyperlink" Target="http://en.wikipedia.org/wiki/Glasgow"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hyperlink" Target="http://en.wikipedia.org/wiki/Poverty_map" TargetMode="External"/><Relationship Id="rId4" Type="http://schemas.openxmlformats.org/officeDocument/2006/relationships/hyperlink" Target="http://en.wikipedia.org/wiki/Old_Nichol" TargetMode="External"/><Relationship Id="rId5" Type="http://schemas.openxmlformats.org/officeDocument/2006/relationships/hyperlink" Target="http://en.wikipedia.org/wiki/Slum" TargetMode="External"/><Relationship Id="rId6" Type="http://schemas.openxmlformats.org/officeDocument/2006/relationships/hyperlink" Target="http://en.wikipedia.org/wiki/East_End_of_London" TargetMode="External"/><Relationship Id="rId7" Type="http://schemas.openxmlformats.org/officeDocument/2006/relationships/hyperlink" Target="http://en.wikipedia.org/wiki/Life_and_Labour_of_the_People_in_London" TargetMode="External"/><Relationship Id="rId8" Type="http://schemas.openxmlformats.org/officeDocument/2006/relationships/image" Target="../media/image8.jpg"/><Relationship Id="rId1" Type="http://schemas.openxmlformats.org/officeDocument/2006/relationships/slideLayout" Target="../slideLayouts/slideLayout2.xml"/><Relationship Id="rId2" Type="http://schemas.openxmlformats.org/officeDocument/2006/relationships/hyperlink" Target="http://en.wikipedia.org/wiki/Charles_Booth_(philanthropist)"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en.wikipedia.org/wiki/Wetherby" TargetMode="External"/><Relationship Id="rId3" Type="http://schemas.openxmlformats.org/officeDocument/2006/relationships/image" Target="../media/image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hyperlink" Target="http://en.wikipedia.org/wiki/Isambard_Kingdom_Brunel" TargetMode="External"/><Relationship Id="rId4" Type="http://schemas.openxmlformats.org/officeDocument/2006/relationships/image" Target="../media/image11.jpg"/><Relationship Id="rId1" Type="http://schemas.openxmlformats.org/officeDocument/2006/relationships/slideLayout" Target="../slideLayouts/slideLayout2.xml"/><Relationship Id="rId2" Type="http://schemas.openxmlformats.org/officeDocument/2006/relationships/hyperlink" Target="http://en.wikipedia.org/wiki/SS_Great_Britain"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en.wikipedia.org/wiki/Anglo-Zulu_War" TargetMode="External"/><Relationship Id="rId4" Type="http://schemas.openxmlformats.org/officeDocument/2006/relationships/image" Target="../media/image12.jpg"/><Relationship Id="rId1" Type="http://schemas.openxmlformats.org/officeDocument/2006/relationships/slideLayout" Target="../slideLayouts/slideLayout2.xml"/><Relationship Id="rId2" Type="http://schemas.openxmlformats.org/officeDocument/2006/relationships/hyperlink" Target="http://en.wikipedia.org/wiki/Battle_of_Rorke's_Drift"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en.wikipedia.org/wiki/Massacre_of_Elphinstone's_Army" TargetMode="External"/><Relationship Id="rId4" Type="http://schemas.openxmlformats.org/officeDocument/2006/relationships/image" Target="../media/image13.jpg"/><Relationship Id="rId1" Type="http://schemas.openxmlformats.org/officeDocument/2006/relationships/slideLayout" Target="../slideLayouts/slideLayout2.xml"/><Relationship Id="rId2" Type="http://schemas.openxmlformats.org/officeDocument/2006/relationships/hyperlink" Target="http://en.wikipedia.org/wiki/44th_(East_Essex)_Regiment_of_Foot"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uta.edu/english/tim/courses/3352f01/rom.html"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Victorian Poetry</a:t>
            </a:r>
            <a:endParaRPr lang="en-US" dirty="0"/>
          </a:p>
        </p:txBody>
      </p:sp>
      <p:sp>
        <p:nvSpPr>
          <p:cNvPr id="3" name="Subtitle 2"/>
          <p:cNvSpPr>
            <a:spLocks noGrp="1"/>
          </p:cNvSpPr>
          <p:nvPr>
            <p:ph type="subTitle" idx="1"/>
          </p:nvPr>
        </p:nvSpPr>
        <p:spPr/>
        <p:txBody>
          <a:bodyPr/>
          <a:lstStyle/>
          <a:p>
            <a:r>
              <a:rPr lang="en-US" dirty="0" smtClean="0">
                <a:solidFill>
                  <a:srgbClr val="000000"/>
                </a:solidFill>
              </a:rPr>
              <a:t>Intro. Class (1)</a:t>
            </a:r>
            <a:endParaRPr lang="en-US" dirty="0">
              <a:solidFill>
                <a:srgbClr val="000000"/>
              </a:solidFill>
            </a:endParaRPr>
          </a:p>
        </p:txBody>
      </p:sp>
      <p:sp>
        <p:nvSpPr>
          <p:cNvPr id="4" name="TextBox 3"/>
          <p:cNvSpPr txBox="1"/>
          <p:nvPr/>
        </p:nvSpPr>
        <p:spPr>
          <a:xfrm>
            <a:off x="-3138714" y="5098143"/>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6686169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220px-Queen_Victoria_1887.jpg"/>
          <p:cNvPicPr>
            <a:picLocks noGrp="1" noChangeAspect="1"/>
          </p:cNvPicPr>
          <p:nvPr>
            <p:ph idx="1"/>
          </p:nvPr>
        </p:nvPicPr>
        <p:blipFill>
          <a:blip r:embed="rId2">
            <a:extLst>
              <a:ext uri="{28A0092B-C50C-407E-A947-70E740481C1C}">
                <a14:useLocalDpi xmlns:a14="http://schemas.microsoft.com/office/drawing/2010/main" val="0"/>
              </a:ext>
            </a:extLst>
          </a:blip>
          <a:srcRect l="-73885" r="-73885"/>
          <a:stretch>
            <a:fillRect/>
          </a:stretch>
        </p:blipFill>
        <p:spPr>
          <a:xfrm>
            <a:off x="498475" y="1981200"/>
            <a:ext cx="7556500" cy="4144963"/>
          </a:xfrm>
        </p:spPr>
      </p:pic>
    </p:spTree>
    <p:extLst>
      <p:ext uri="{BB962C8B-B14F-4D97-AF65-F5344CB8AC3E}">
        <p14:creationId xmlns:p14="http://schemas.microsoft.com/office/powerpoint/2010/main" val="20236175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Victorian era of British history was the period of Queen Victoria's reign from 20 June 1837 until her death on 22 January 1901. It was a long period </a:t>
            </a:r>
            <a:r>
              <a:rPr lang="en-US" dirty="0" smtClean="0"/>
              <a:t>of </a:t>
            </a:r>
            <a:r>
              <a:rPr lang="en-US" dirty="0"/>
              <a:t>prosperity, refined sensibilities and national self-confidence for </a:t>
            </a:r>
            <a:r>
              <a:rPr lang="en-US" dirty="0" smtClean="0"/>
              <a:t>Britain.</a:t>
            </a:r>
            <a:r>
              <a:rPr lang="en-US" dirty="0"/>
              <a:t> </a:t>
            </a:r>
            <a:r>
              <a:rPr lang="en-US" dirty="0" smtClean="0"/>
              <a:t>Some </a:t>
            </a:r>
            <a:r>
              <a:rPr lang="en-US" dirty="0"/>
              <a:t>scholars date the beginning of the period in terms of sensibilities and political concerns to the passage of the Reform Act 1832. The era was preceded by the Georgian period and followed by the Edwardian period. The latter half of the Victorian age roughly coincided with the first portion of the Belle Époque era of continental Europe and the Gilded Age of the United States.</a:t>
            </a:r>
          </a:p>
          <a:p>
            <a:endParaRPr lang="en-US" dirty="0"/>
          </a:p>
        </p:txBody>
      </p:sp>
    </p:spTree>
    <p:extLst>
      <p:ext uri="{BB962C8B-B14F-4D97-AF65-F5344CB8AC3E}">
        <p14:creationId xmlns:p14="http://schemas.microsoft.com/office/powerpoint/2010/main" val="38492294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The </a:t>
            </a:r>
            <a:r>
              <a:rPr lang="en-US" sz="2800" dirty="0" err="1"/>
              <a:t>Louth</a:t>
            </a:r>
            <a:r>
              <a:rPr lang="en-US" sz="2800" dirty="0"/>
              <a:t>-London Royal Mail travelling by train from Peterborough East, 1845</a:t>
            </a:r>
            <a:br>
              <a:rPr lang="en-US" sz="2800" dirty="0"/>
            </a:br>
            <a:endParaRPr lang="en-US" sz="2800" dirty="0"/>
          </a:p>
        </p:txBody>
      </p:sp>
      <p:pic>
        <p:nvPicPr>
          <p:cNvPr id="4" name="Content Placeholder 3" descr="230px-James_Pollard_-_The_Louth-London_Royal_Mail_Travelling_by_Train_from_Peterborough_East,_Northamptonshire_-_Google_Art_Project.jpg"/>
          <p:cNvPicPr>
            <a:picLocks noGrp="1" noChangeAspect="1"/>
          </p:cNvPicPr>
          <p:nvPr>
            <p:ph idx="1"/>
          </p:nvPr>
        </p:nvPicPr>
        <p:blipFill>
          <a:blip r:embed="rId2">
            <a:extLst>
              <a:ext uri="{28A0092B-C50C-407E-A947-70E740481C1C}">
                <a14:useLocalDpi xmlns:a14="http://schemas.microsoft.com/office/drawing/2010/main" val="0"/>
              </a:ext>
            </a:extLst>
          </a:blip>
          <a:srcRect l="-17372" r="-17372"/>
          <a:stretch>
            <a:fillRect/>
          </a:stretch>
        </p:blipFill>
        <p:spPr/>
      </p:pic>
    </p:spTree>
    <p:extLst>
      <p:ext uri="{BB962C8B-B14F-4D97-AF65-F5344CB8AC3E}">
        <p14:creationId xmlns:p14="http://schemas.microsoft.com/office/powerpoint/2010/main" val="3560882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railways changed communications and society dramatically</a:t>
            </a:r>
            <a:br>
              <a:rPr lang="en-US" dirty="0"/>
            </a:br>
            <a:endParaRPr lang="en-US" dirty="0"/>
          </a:p>
        </p:txBody>
      </p:sp>
      <p:pic>
        <p:nvPicPr>
          <p:cNvPr id="5" name="Content Placeholder 4" descr="220px-Stephenson's_Rocket.jpg"/>
          <p:cNvPicPr>
            <a:picLocks noGrp="1" noChangeAspect="1"/>
          </p:cNvPicPr>
          <p:nvPr>
            <p:ph idx="1"/>
          </p:nvPr>
        </p:nvPicPr>
        <p:blipFill>
          <a:blip r:embed="rId2">
            <a:extLst>
              <a:ext uri="{28A0092B-C50C-407E-A947-70E740481C1C}">
                <a14:useLocalDpi xmlns:a14="http://schemas.microsoft.com/office/drawing/2010/main" val="0"/>
              </a:ext>
            </a:extLst>
          </a:blip>
          <a:srcRect l="-18365" r="-18365"/>
          <a:stretch>
            <a:fillRect/>
          </a:stretch>
        </p:blipFill>
        <p:spPr>
          <a:xfrm>
            <a:off x="498475" y="1981200"/>
            <a:ext cx="7556500" cy="4144963"/>
          </a:xfrm>
        </p:spPr>
      </p:pic>
    </p:spTree>
    <p:extLst>
      <p:ext uri="{BB962C8B-B14F-4D97-AF65-F5344CB8AC3E}">
        <p14:creationId xmlns:p14="http://schemas.microsoft.com/office/powerpoint/2010/main" val="19193727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By 1878, an increasingly famous Darwin had suffered years of illness.</a:t>
            </a:r>
            <a:br>
              <a:rPr lang="en-US" dirty="0"/>
            </a:br>
            <a:endParaRPr lang="en-US" dirty="0"/>
          </a:p>
        </p:txBody>
      </p:sp>
      <p:pic>
        <p:nvPicPr>
          <p:cNvPr id="4" name="Content Placeholder 3" descr="170px-1878_Darwin_photo_by_Leonard_from_Woodall_1884_-_cropped_grayed_partially_cleaned.jpg"/>
          <p:cNvPicPr>
            <a:picLocks noGrp="1" noChangeAspect="1"/>
          </p:cNvPicPr>
          <p:nvPr>
            <p:ph idx="1"/>
          </p:nvPr>
        </p:nvPicPr>
        <p:blipFill>
          <a:blip r:embed="rId2">
            <a:extLst>
              <a:ext uri="{28A0092B-C50C-407E-A947-70E740481C1C}">
                <a14:useLocalDpi xmlns:a14="http://schemas.microsoft.com/office/drawing/2010/main" val="0"/>
              </a:ext>
            </a:extLst>
          </a:blip>
          <a:srcRect l="-64742" r="-64742"/>
          <a:stretch>
            <a:fillRect/>
          </a:stretch>
        </p:blipFill>
        <p:spPr/>
      </p:pic>
    </p:spTree>
    <p:extLst>
      <p:ext uri="{BB962C8B-B14F-4D97-AF65-F5344CB8AC3E}">
        <p14:creationId xmlns:p14="http://schemas.microsoft.com/office/powerpoint/2010/main" val="2163013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In mid-July 1837 Darwin started his "B" notebook on </a:t>
            </a:r>
            <a:r>
              <a:rPr lang="en-US" sz="2400" i="1" dirty="0"/>
              <a:t>Transmutation of Species</a:t>
            </a:r>
            <a:r>
              <a:rPr lang="en-US" sz="2400" dirty="0"/>
              <a:t>, and on page 36 wrote "I think" above his first </a:t>
            </a:r>
            <a:r>
              <a:rPr lang="en-US" sz="2400" dirty="0">
                <a:hlinkClick r:id="rId2"/>
              </a:rPr>
              <a:t>evolutionary tree.</a:t>
            </a:r>
            <a:r>
              <a:rPr lang="en-US" sz="2400" dirty="0"/>
              <a:t/>
            </a:r>
            <a:br>
              <a:rPr lang="en-US" sz="2400" dirty="0"/>
            </a:br>
            <a:endParaRPr lang="en-US" sz="2400" dirty="0"/>
          </a:p>
        </p:txBody>
      </p:sp>
      <p:pic>
        <p:nvPicPr>
          <p:cNvPr id="4" name="Content Placeholder 3" descr="220px-Darwin_tree.png"/>
          <p:cNvPicPr>
            <a:picLocks noGrp="1" noChangeAspect="1"/>
          </p:cNvPicPr>
          <p:nvPr>
            <p:ph idx="1"/>
          </p:nvPr>
        </p:nvPicPr>
        <p:blipFill>
          <a:blip r:embed="rId3">
            <a:extLst>
              <a:ext uri="{28A0092B-C50C-407E-A947-70E740481C1C}">
                <a14:useLocalDpi xmlns:a14="http://schemas.microsoft.com/office/drawing/2010/main" val="0"/>
              </a:ext>
            </a:extLst>
          </a:blip>
          <a:srcRect l="-104956" r="-104956"/>
          <a:stretch>
            <a:fillRect/>
          </a:stretch>
        </p:blipFill>
        <p:spPr/>
      </p:pic>
    </p:spTree>
    <p:extLst>
      <p:ext uri="{BB962C8B-B14F-4D97-AF65-F5344CB8AC3E}">
        <p14:creationId xmlns:p14="http://schemas.microsoft.com/office/powerpoint/2010/main" val="3981588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dirty="0">
                <a:hlinkClick r:id="rId2"/>
              </a:rPr>
              <a:t>Glasgow </a:t>
            </a:r>
            <a:r>
              <a:rPr lang="pl-PL" dirty="0">
                <a:hlinkClick r:id="rId3"/>
              </a:rPr>
              <a:t>slum in 1871</a:t>
            </a:r>
            <a:r>
              <a:rPr lang="pl-PL" dirty="0"/>
              <a:t/>
            </a:r>
            <a:br>
              <a:rPr lang="pl-PL" dirty="0"/>
            </a:br>
            <a:endParaRPr lang="en-US" dirty="0"/>
          </a:p>
        </p:txBody>
      </p:sp>
      <p:pic>
        <p:nvPicPr>
          <p:cNvPr id="4" name="Content Placeholder 3" descr="170px-Slum_in_Glasgow,_1871.jpg"/>
          <p:cNvPicPr>
            <a:picLocks noGrp="1" noChangeAspect="1"/>
          </p:cNvPicPr>
          <p:nvPr>
            <p:ph idx="1"/>
          </p:nvPr>
        </p:nvPicPr>
        <p:blipFill>
          <a:blip r:embed="rId4">
            <a:extLst>
              <a:ext uri="{28A0092B-C50C-407E-A947-70E740481C1C}">
                <a14:useLocalDpi xmlns:a14="http://schemas.microsoft.com/office/drawing/2010/main" val="0"/>
              </a:ext>
            </a:extLst>
          </a:blip>
          <a:srcRect l="-66887" r="-66887"/>
          <a:stretch>
            <a:fillRect/>
          </a:stretch>
        </p:blipFill>
        <p:spPr/>
      </p:pic>
    </p:spTree>
    <p:extLst>
      <p:ext uri="{BB962C8B-B14F-4D97-AF65-F5344CB8AC3E}">
        <p14:creationId xmlns:p14="http://schemas.microsoft.com/office/powerpoint/2010/main" val="4384296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descr="The Scream by Norwegian painter Edvard Munch The world famous painting is expected to fetch as much as $80m dollars, (£50-788135.4 million).jpeg"/>
          <p:cNvPicPr>
            <a:picLocks noGrp="1" noChangeAspect="1"/>
          </p:cNvPicPr>
          <p:nvPr>
            <p:ph idx="1"/>
          </p:nvPr>
        </p:nvPicPr>
        <p:blipFill>
          <a:blip r:embed="rId2">
            <a:extLst>
              <a:ext uri="{28A0092B-C50C-407E-A947-70E740481C1C}">
                <a14:useLocalDpi xmlns:a14="http://schemas.microsoft.com/office/drawing/2010/main" val="0"/>
              </a:ext>
            </a:extLst>
          </a:blip>
          <a:srcRect l="-65606" r="-65606"/>
          <a:stretch>
            <a:fillRect/>
          </a:stretch>
        </p:blipFill>
        <p:spPr/>
      </p:pic>
    </p:spTree>
    <p:extLst>
      <p:ext uri="{BB962C8B-B14F-4D97-AF65-F5344CB8AC3E}">
        <p14:creationId xmlns:p14="http://schemas.microsoft.com/office/powerpoint/2010/main" val="4064310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400" dirty="0"/>
              <a:t>Part of </a:t>
            </a:r>
            <a:r>
              <a:rPr lang="en-US" sz="1400" dirty="0">
                <a:hlinkClick r:id="rId2"/>
              </a:rPr>
              <a:t>Charles Booth's </a:t>
            </a:r>
            <a:r>
              <a:rPr lang="en-US" sz="1400" dirty="0">
                <a:hlinkClick r:id="rId3"/>
              </a:rPr>
              <a:t>poverty map showing the </a:t>
            </a:r>
            <a:r>
              <a:rPr lang="en-US" sz="1400" dirty="0">
                <a:hlinkClick r:id="rId4"/>
              </a:rPr>
              <a:t>Old Nichol, a </a:t>
            </a:r>
            <a:r>
              <a:rPr lang="en-US" sz="1400" dirty="0">
                <a:hlinkClick r:id="rId5"/>
              </a:rPr>
              <a:t>slum in the </a:t>
            </a:r>
            <a:r>
              <a:rPr lang="en-US" sz="1400" dirty="0">
                <a:hlinkClick r:id="rId6"/>
              </a:rPr>
              <a:t>East End of London. Published 1889 in </a:t>
            </a:r>
            <a:r>
              <a:rPr lang="en-US" sz="1400" dirty="0">
                <a:hlinkClick r:id="rId7"/>
              </a:rPr>
              <a:t>Life and Labour of the People in London. The red areas are "middle class, well-to-do", light blue areas are "poor, 18s to 21s a week for a moderate family", dark blue areas are "very poor, casual, chronic want", and black areas are the "lowest class...occasional labourers, street sellers, loafers, criminals and semi-criminals".</a:t>
            </a:r>
            <a:r>
              <a:rPr lang="en-US" sz="1400" dirty="0"/>
              <a:t/>
            </a:r>
            <a:br>
              <a:rPr lang="en-US" sz="1400" dirty="0"/>
            </a:br>
            <a:endParaRPr lang="en-US" sz="1400" dirty="0"/>
          </a:p>
        </p:txBody>
      </p:sp>
      <p:pic>
        <p:nvPicPr>
          <p:cNvPr id="4" name="Content Placeholder 3" descr="220px-Poverty_map_old_nichol_1889.jpg"/>
          <p:cNvPicPr>
            <a:picLocks noGrp="1" noChangeAspect="1"/>
          </p:cNvPicPr>
          <p:nvPr>
            <p:ph idx="1"/>
          </p:nvPr>
        </p:nvPicPr>
        <p:blipFill>
          <a:blip r:embed="rId8">
            <a:extLst>
              <a:ext uri="{28A0092B-C50C-407E-A947-70E740481C1C}">
                <a14:useLocalDpi xmlns:a14="http://schemas.microsoft.com/office/drawing/2010/main" val="0"/>
              </a:ext>
            </a:extLst>
          </a:blip>
          <a:srcRect l="-18363" r="-18363"/>
          <a:stretch>
            <a:fillRect/>
          </a:stretch>
        </p:blipFill>
        <p:spPr/>
      </p:pic>
    </p:spTree>
    <p:extLst>
      <p:ext uri="{BB962C8B-B14F-4D97-AF65-F5344CB8AC3E}">
        <p14:creationId xmlns:p14="http://schemas.microsoft.com/office/powerpoint/2010/main" val="26038280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Working class life in Victorian </a:t>
            </a:r>
            <a:r>
              <a:rPr lang="en-US" dirty="0">
                <a:hlinkClick r:id="rId2"/>
              </a:rPr>
              <a:t>Wetherby, West Yorkshire</a:t>
            </a:r>
            <a:r>
              <a:rPr lang="en-US" dirty="0"/>
              <a:t/>
            </a:r>
            <a:br>
              <a:rPr lang="en-US" dirty="0"/>
            </a:br>
            <a:endParaRPr lang="en-US" dirty="0"/>
          </a:p>
        </p:txBody>
      </p:sp>
      <p:pic>
        <p:nvPicPr>
          <p:cNvPr id="10" name="Content Placeholder 9" descr="220px-Victorian_Bishopgate-1.jpg"/>
          <p:cNvPicPr>
            <a:picLocks noGrp="1" noChangeAspect="1"/>
          </p:cNvPicPr>
          <p:nvPr>
            <p:ph idx="1"/>
          </p:nvPr>
        </p:nvPicPr>
        <p:blipFill>
          <a:blip r:embed="rId3">
            <a:extLst>
              <a:ext uri="{28A0092B-C50C-407E-A947-70E740481C1C}">
                <a14:useLocalDpi xmlns:a14="http://schemas.microsoft.com/office/drawing/2010/main" val="0"/>
              </a:ext>
            </a:extLst>
          </a:blip>
          <a:srcRect l="-7176" r="-7176"/>
          <a:stretch>
            <a:fillRect/>
          </a:stretch>
        </p:blipFill>
        <p:spPr/>
      </p:pic>
    </p:spTree>
    <p:extLst>
      <p:ext uri="{BB962C8B-B14F-4D97-AF65-F5344CB8AC3E}">
        <p14:creationId xmlns:p14="http://schemas.microsoft.com/office/powerpoint/2010/main" val="34794305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Girl pulling a coal tub in mine. From official report of the parliamentary commission in the mid 19th century</a:t>
            </a:r>
            <a:r>
              <a:rPr lang="en-US" sz="2800" dirty="0" smtClean="0"/>
              <a:t>.</a:t>
            </a:r>
            <a:endParaRPr lang="en-US" sz="2800" dirty="0"/>
          </a:p>
        </p:txBody>
      </p:sp>
      <p:pic>
        <p:nvPicPr>
          <p:cNvPr id="4" name="Content Placeholder 3" descr="220px-Coaltub.png"/>
          <p:cNvPicPr>
            <a:picLocks noGrp="1" noChangeAspect="1"/>
          </p:cNvPicPr>
          <p:nvPr>
            <p:ph idx="1"/>
          </p:nvPr>
        </p:nvPicPr>
        <p:blipFill>
          <a:blip r:embed="rId2">
            <a:extLst>
              <a:ext uri="{28A0092B-C50C-407E-A947-70E740481C1C}">
                <a14:useLocalDpi xmlns:a14="http://schemas.microsoft.com/office/drawing/2010/main" val="0"/>
              </a:ext>
            </a:extLst>
          </a:blip>
          <a:srcRect l="-5105" r="-5105"/>
          <a:stretch>
            <a:fillRect/>
          </a:stretch>
        </p:blipFill>
        <p:spPr/>
      </p:pic>
    </p:spTree>
    <p:extLst>
      <p:ext uri="{BB962C8B-B14F-4D97-AF65-F5344CB8AC3E}">
        <p14:creationId xmlns:p14="http://schemas.microsoft.com/office/powerpoint/2010/main" val="29503432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The 1843 launch of the </a:t>
            </a:r>
            <a:r>
              <a:rPr lang="en-US" sz="2800" i="1" dirty="0">
                <a:hlinkClick r:id="rId2"/>
              </a:rPr>
              <a:t>Great Britain, the revolutionary ship of </a:t>
            </a:r>
            <a:r>
              <a:rPr lang="en-US" sz="2800" i="1" dirty="0">
                <a:hlinkClick r:id="rId3"/>
              </a:rPr>
              <a:t>Isambard Kingdom Brunel</a:t>
            </a:r>
            <a:r>
              <a:rPr lang="en-US" sz="2800" i="1" dirty="0"/>
              <a:t/>
            </a:r>
            <a:br>
              <a:rPr lang="en-US" sz="2800" i="1" dirty="0"/>
            </a:br>
            <a:endParaRPr lang="en-US" sz="2800" dirty="0"/>
          </a:p>
        </p:txBody>
      </p:sp>
      <p:pic>
        <p:nvPicPr>
          <p:cNvPr id="4" name="Content Placeholder 3" descr="Launch-of-the-SS-GB.jpg"/>
          <p:cNvPicPr>
            <a:picLocks noGrp="1" noChangeAspect="1"/>
          </p:cNvPicPr>
          <p:nvPr>
            <p:ph idx="1"/>
          </p:nvPr>
        </p:nvPicPr>
        <p:blipFill>
          <a:blip r:embed="rId4">
            <a:extLst>
              <a:ext uri="{28A0092B-C50C-407E-A947-70E740481C1C}">
                <a14:useLocalDpi xmlns:a14="http://schemas.microsoft.com/office/drawing/2010/main" val="0"/>
              </a:ext>
            </a:extLst>
          </a:blip>
          <a:srcRect l="-20674" r="-20674"/>
          <a:stretch>
            <a:fillRect/>
          </a:stretch>
        </p:blipFill>
        <p:spPr>
          <a:xfrm>
            <a:off x="498475" y="1981200"/>
            <a:ext cx="7556500" cy="4144963"/>
          </a:xfrm>
        </p:spPr>
      </p:pic>
    </p:spTree>
    <p:extLst>
      <p:ext uri="{BB962C8B-B14F-4D97-AF65-F5344CB8AC3E}">
        <p14:creationId xmlns:p14="http://schemas.microsoft.com/office/powerpoint/2010/main" val="15003158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t>
            </a:r>
            <a:r>
              <a:rPr lang="en-US" dirty="0" err="1"/>
              <a:t>defence</a:t>
            </a:r>
            <a:r>
              <a:rPr lang="en-US" dirty="0"/>
              <a:t> of </a:t>
            </a:r>
            <a:r>
              <a:rPr lang="en-US" dirty="0">
                <a:hlinkClick r:id="rId2"/>
              </a:rPr>
              <a:t>Rorke's Drift during the </a:t>
            </a:r>
            <a:r>
              <a:rPr lang="en-US" dirty="0">
                <a:hlinkClick r:id="rId3"/>
              </a:rPr>
              <a:t>Anglo-Zulu War of 1879</a:t>
            </a:r>
            <a:r>
              <a:rPr lang="en-US" dirty="0"/>
              <a:t/>
            </a:r>
            <a:br>
              <a:rPr lang="en-US" dirty="0"/>
            </a:br>
            <a:endParaRPr lang="en-US" dirty="0"/>
          </a:p>
        </p:txBody>
      </p:sp>
      <p:pic>
        <p:nvPicPr>
          <p:cNvPr id="4" name="Content Placeholder 3" descr="230px-Défense_de_Rorke's_Drift.jpg"/>
          <p:cNvPicPr>
            <a:picLocks noGrp="1" noChangeAspect="1"/>
          </p:cNvPicPr>
          <p:nvPr>
            <p:ph idx="1"/>
          </p:nvPr>
        </p:nvPicPr>
        <p:blipFill>
          <a:blip r:embed="rId4">
            <a:extLst>
              <a:ext uri="{28A0092B-C50C-407E-A947-70E740481C1C}">
                <a14:useLocalDpi xmlns:a14="http://schemas.microsoft.com/office/drawing/2010/main" val="0"/>
              </a:ext>
            </a:extLst>
          </a:blip>
          <a:srcRect l="-10635" r="-10635"/>
          <a:stretch>
            <a:fillRect/>
          </a:stretch>
        </p:blipFill>
        <p:spPr/>
      </p:pic>
    </p:spTree>
    <p:extLst>
      <p:ext uri="{BB962C8B-B14F-4D97-AF65-F5344CB8AC3E}">
        <p14:creationId xmlns:p14="http://schemas.microsoft.com/office/powerpoint/2010/main" val="34952979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The last stand of the survivors of Her Majesty's </a:t>
            </a:r>
            <a:r>
              <a:rPr lang="en-US" sz="2800" dirty="0">
                <a:hlinkClick r:id="rId2"/>
              </a:rPr>
              <a:t>44th Foot at </a:t>
            </a:r>
            <a:r>
              <a:rPr lang="en-US" sz="2800" dirty="0">
                <a:hlinkClick r:id="rId3"/>
              </a:rPr>
              <a:t>Gandamak, Afghanistan</a:t>
            </a:r>
            <a:r>
              <a:rPr lang="en-US" sz="2800" dirty="0"/>
              <a:t/>
            </a:r>
            <a:br>
              <a:rPr lang="en-US" sz="2800" dirty="0"/>
            </a:br>
            <a:endParaRPr lang="en-US" sz="2800" dirty="0"/>
          </a:p>
        </p:txBody>
      </p:sp>
      <p:pic>
        <p:nvPicPr>
          <p:cNvPr id="4" name="Content Placeholder 3" descr="230px-Last-stand.jpg"/>
          <p:cNvPicPr>
            <a:picLocks noGrp="1" noChangeAspect="1"/>
          </p:cNvPicPr>
          <p:nvPr>
            <p:ph idx="1"/>
          </p:nvPr>
        </p:nvPicPr>
        <p:blipFill>
          <a:blip r:embed="rId4">
            <a:extLst>
              <a:ext uri="{28A0092B-C50C-407E-A947-70E740481C1C}">
                <a14:useLocalDpi xmlns:a14="http://schemas.microsoft.com/office/drawing/2010/main" val="0"/>
              </a:ext>
            </a:extLst>
          </a:blip>
          <a:srcRect l="-4294" r="-4294"/>
          <a:stretch>
            <a:fillRect/>
          </a:stretch>
        </p:blipFill>
        <p:spPr/>
      </p:pic>
    </p:spTree>
    <p:extLst>
      <p:ext uri="{BB962C8B-B14F-4D97-AF65-F5344CB8AC3E}">
        <p14:creationId xmlns:p14="http://schemas.microsoft.com/office/powerpoint/2010/main" val="2874326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'Rustic Civility' by William Collins RA, oil on panel, England, 1833, Museum no. FA.27</a:t>
            </a:r>
            <a:br>
              <a:rPr lang="en-US" sz="2800" dirty="0"/>
            </a:br>
            <a:endParaRPr lang="en-US" sz="2800" dirty="0"/>
          </a:p>
        </p:txBody>
      </p:sp>
      <p:pic>
        <p:nvPicPr>
          <p:cNvPr id="8" name="Content Placeholder 7" descr="15500-large_custom_290x214_05600414.jpg"/>
          <p:cNvPicPr>
            <a:picLocks noGrp="1" noChangeAspect="1"/>
          </p:cNvPicPr>
          <p:nvPr>
            <p:ph idx="1"/>
          </p:nvPr>
        </p:nvPicPr>
        <p:blipFill>
          <a:blip r:embed="rId2">
            <a:extLst>
              <a:ext uri="{28A0092B-C50C-407E-A947-70E740481C1C}">
                <a14:useLocalDpi xmlns:a14="http://schemas.microsoft.com/office/drawing/2010/main" val="0"/>
              </a:ext>
            </a:extLst>
          </a:blip>
          <a:srcRect l="-17263" r="-17263"/>
          <a:stretch>
            <a:fillRect/>
          </a:stretch>
        </p:blipFill>
        <p:spPr/>
      </p:pic>
    </p:spTree>
    <p:extLst>
      <p:ext uri="{BB962C8B-B14F-4D97-AF65-F5344CB8AC3E}">
        <p14:creationId xmlns:p14="http://schemas.microsoft.com/office/powerpoint/2010/main" val="18166957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'The Governess' by Richard Redgrave RA, oil on canvas, Great Britain, 1844, Museum no. FA.168</a:t>
            </a:r>
            <a:br>
              <a:rPr lang="en-US" sz="2400" dirty="0"/>
            </a:br>
            <a:endParaRPr lang="en-US" sz="2400" dirty="0"/>
          </a:p>
        </p:txBody>
      </p:sp>
      <p:pic>
        <p:nvPicPr>
          <p:cNvPr id="10" name="Content Placeholder 9" descr="15501-large_custom_290x220_05600426-2.jpg"/>
          <p:cNvPicPr>
            <a:picLocks noGrp="1" noChangeAspect="1"/>
          </p:cNvPicPr>
          <p:nvPr>
            <p:ph idx="1"/>
          </p:nvPr>
        </p:nvPicPr>
        <p:blipFill>
          <a:blip r:embed="rId2">
            <a:extLst>
              <a:ext uri="{28A0092B-C50C-407E-A947-70E740481C1C}">
                <a14:useLocalDpi xmlns:a14="http://schemas.microsoft.com/office/drawing/2010/main" val="0"/>
              </a:ext>
            </a:extLst>
          </a:blip>
          <a:srcRect l="-19149" r="-19149"/>
          <a:stretch>
            <a:fillRect/>
          </a:stretch>
        </p:blipFill>
        <p:spPr/>
      </p:pic>
    </p:spTree>
    <p:extLst>
      <p:ext uri="{BB962C8B-B14F-4D97-AF65-F5344CB8AC3E}">
        <p14:creationId xmlns:p14="http://schemas.microsoft.com/office/powerpoint/2010/main" val="26141469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'An Anxious Hour' by Alexander Farmer, oil on panel, England, 1865, Museum no. 541-1905</a:t>
            </a:r>
            <a:br>
              <a:rPr lang="en-US" sz="2400" dirty="0"/>
            </a:br>
            <a:endParaRPr lang="en-US" sz="2400" dirty="0"/>
          </a:p>
        </p:txBody>
      </p:sp>
      <p:pic>
        <p:nvPicPr>
          <p:cNvPr id="4" name="Content Placeholder 3" descr="15502-large_custom_290x210_04080296.jpg"/>
          <p:cNvPicPr>
            <a:picLocks noGrp="1" noChangeAspect="1"/>
          </p:cNvPicPr>
          <p:nvPr>
            <p:ph idx="1"/>
          </p:nvPr>
        </p:nvPicPr>
        <p:blipFill>
          <a:blip r:embed="rId2">
            <a:extLst>
              <a:ext uri="{28A0092B-C50C-407E-A947-70E740481C1C}">
                <a14:useLocalDpi xmlns:a14="http://schemas.microsoft.com/office/drawing/2010/main" val="0"/>
              </a:ext>
            </a:extLst>
          </a:blip>
          <a:srcRect l="-16006" r="-16006"/>
          <a:stretch>
            <a:fillRect/>
          </a:stretch>
        </p:blipFill>
        <p:spPr/>
      </p:pic>
    </p:spTree>
    <p:extLst>
      <p:ext uri="{BB962C8B-B14F-4D97-AF65-F5344CB8AC3E}">
        <p14:creationId xmlns:p14="http://schemas.microsoft.com/office/powerpoint/2010/main" val="9645431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'The Stonebreaker and His Daughter' by Sir Edwin Henry Landseer RA, 1830, Museum no. 508-1882</a:t>
            </a:r>
            <a:br>
              <a:rPr lang="en-US" sz="2400" dirty="0"/>
            </a:br>
            <a:endParaRPr lang="en-US" sz="2400" dirty="0"/>
          </a:p>
        </p:txBody>
      </p:sp>
      <p:pic>
        <p:nvPicPr>
          <p:cNvPr id="4" name="Content Placeholder 3" descr="15503-large_custom_290x229_05600443.jpg"/>
          <p:cNvPicPr>
            <a:picLocks noGrp="1" noChangeAspect="1"/>
          </p:cNvPicPr>
          <p:nvPr>
            <p:ph idx="1"/>
          </p:nvPr>
        </p:nvPicPr>
        <p:blipFill>
          <a:blip r:embed="rId2">
            <a:extLst>
              <a:ext uri="{28A0092B-C50C-407E-A947-70E740481C1C}">
                <a14:useLocalDpi xmlns:a14="http://schemas.microsoft.com/office/drawing/2010/main" val="0"/>
              </a:ext>
            </a:extLst>
          </a:blip>
          <a:srcRect l="-21978" r="-21978"/>
          <a:stretch>
            <a:fillRect/>
          </a:stretch>
        </p:blipFill>
        <p:spPr/>
      </p:pic>
    </p:spTree>
    <p:extLst>
      <p:ext uri="{BB962C8B-B14F-4D97-AF65-F5344CB8AC3E}">
        <p14:creationId xmlns:p14="http://schemas.microsoft.com/office/powerpoint/2010/main" val="6866130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'Contrary Winds' by Thomas Webster RA, oil on panel, Great Britain, 1843, Museum no. FA.223</a:t>
            </a:r>
            <a:br>
              <a:rPr lang="en-US" sz="2400" dirty="0"/>
            </a:br>
            <a:endParaRPr lang="en-US" sz="2400" dirty="0"/>
          </a:p>
        </p:txBody>
      </p:sp>
      <p:pic>
        <p:nvPicPr>
          <p:cNvPr id="4" name="Content Placeholder 3" descr="15504-large_custom_290x187_05600362.jpg"/>
          <p:cNvPicPr>
            <a:picLocks noGrp="1" noChangeAspect="1"/>
          </p:cNvPicPr>
          <p:nvPr>
            <p:ph idx="1"/>
          </p:nvPr>
        </p:nvPicPr>
        <p:blipFill>
          <a:blip r:embed="rId2">
            <a:extLst>
              <a:ext uri="{28A0092B-C50C-407E-A947-70E740481C1C}">
                <a14:useLocalDpi xmlns:a14="http://schemas.microsoft.com/office/drawing/2010/main" val="0"/>
              </a:ext>
            </a:extLst>
          </a:blip>
          <a:srcRect l="-8776" r="-8776"/>
          <a:stretch>
            <a:fillRect/>
          </a:stretch>
        </p:blipFill>
        <p:spPr/>
      </p:pic>
    </p:spTree>
    <p:extLst>
      <p:ext uri="{BB962C8B-B14F-4D97-AF65-F5344CB8AC3E}">
        <p14:creationId xmlns:p14="http://schemas.microsoft.com/office/powerpoint/2010/main" val="23120180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Intellectual and spiritual </a:t>
            </a:r>
            <a:r>
              <a:rPr lang="en-US" b="1" dirty="0" smtClean="0"/>
              <a:t>doubt:</a:t>
            </a:r>
            <a:r>
              <a:rPr lang="en-US" dirty="0"/>
              <a:t/>
            </a:r>
            <a:br>
              <a:rPr lang="en-US" dirty="0"/>
            </a:br>
            <a:endParaRPr lang="en-US" dirty="0"/>
          </a:p>
        </p:txBody>
      </p:sp>
      <p:sp>
        <p:nvSpPr>
          <p:cNvPr id="3" name="Content Placeholder 2"/>
          <p:cNvSpPr>
            <a:spLocks noGrp="1"/>
          </p:cNvSpPr>
          <p:nvPr>
            <p:ph idx="1"/>
          </p:nvPr>
        </p:nvSpPr>
        <p:spPr/>
        <p:txBody>
          <a:bodyPr/>
          <a:lstStyle/>
          <a:p>
            <a:r>
              <a:rPr lang="en-US" dirty="0"/>
              <a:t>Victorian poetry is self-defining: poetry written during the reign of Queen Victoria (1837-1901). But the dates of Victoria's reign also seem to mark out a consistent sensibility in poetry. Victorian poets were heirs to the  Romantics, and many of the generalizations about Romantic poetry still apply: distrust of organized religion, skepticism, interest in the occult and the mysterious. Yet where Romantic poets made a leap of faith to assert that the received image of God did not exist, Victorian poets were more likely to have a scientific conviction of God's absence ("Dover Beach" by Matthew Arnold is the great Victorian example). Such brooding skepticism informs the work of Tennyson, Arnold, Robert Browning and others</a:t>
            </a:r>
          </a:p>
          <a:p>
            <a:endParaRPr lang="en-US" dirty="0"/>
          </a:p>
          <a:p>
            <a:endParaRPr lang="en-US" dirty="0"/>
          </a:p>
          <a:p>
            <a:endParaRPr lang="en-US" dirty="0"/>
          </a:p>
        </p:txBody>
      </p:sp>
    </p:spTree>
    <p:extLst>
      <p:ext uri="{BB962C8B-B14F-4D97-AF65-F5344CB8AC3E}">
        <p14:creationId xmlns:p14="http://schemas.microsoft.com/office/powerpoint/2010/main" val="36834970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Skepticism:</a:t>
            </a:r>
            <a:endParaRPr lang="en-US" dirty="0"/>
          </a:p>
        </p:txBody>
      </p:sp>
      <p:sp>
        <p:nvSpPr>
          <p:cNvPr id="3" name="Content Placeholder 2"/>
          <p:cNvSpPr>
            <a:spLocks noGrp="1"/>
          </p:cNvSpPr>
          <p:nvPr>
            <p:ph idx="1"/>
          </p:nvPr>
        </p:nvSpPr>
        <p:spPr/>
        <p:txBody>
          <a:bodyPr/>
          <a:lstStyle/>
          <a:p>
            <a:r>
              <a:rPr lang="en-US" dirty="0"/>
              <a:t>The late-Romantic / early-Victorian poet Thomas Hood is here as a transitional figure; his famous poem "I Remember, I Remember" catches a note of nostalgic regret that carries through English poetry all the way to the 1890s, and is not typical of the great energy of the "High Romantics.”</a:t>
            </a:r>
          </a:p>
          <a:p>
            <a:endParaRPr lang="en-US" u="sng" dirty="0">
              <a:hlinkClick r:id="rId2"/>
            </a:endParaRPr>
          </a:p>
          <a:p>
            <a:endParaRPr lang="en-US" u="sng" dirty="0">
              <a:hlinkClick r:id="rId2"/>
            </a:endParaRPr>
          </a:p>
          <a:p>
            <a:endParaRPr lang="en-US" dirty="0"/>
          </a:p>
        </p:txBody>
      </p:sp>
    </p:spTree>
    <p:extLst>
      <p:ext uri="{BB962C8B-B14F-4D97-AF65-F5344CB8AC3E}">
        <p14:creationId xmlns:p14="http://schemas.microsoft.com/office/powerpoint/2010/main" val="39311239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Growing Social Consciousness</a:t>
            </a:r>
            <a:br>
              <a:rPr lang="en-US" dirty="0" smtClean="0">
                <a:solidFill>
                  <a:schemeClr val="tx1"/>
                </a:solidFill>
              </a:rPr>
            </a:br>
            <a:r>
              <a:rPr lang="en-US" dirty="0" smtClean="0">
                <a:solidFill>
                  <a:schemeClr val="tx1"/>
                </a:solidFill>
              </a:rPr>
              <a:t>&amp; High Moral Tone:</a:t>
            </a:r>
            <a:endParaRPr lang="en-US" dirty="0">
              <a:solidFill>
                <a:schemeClr val="tx1"/>
              </a:solidFill>
            </a:endParaRPr>
          </a:p>
        </p:txBody>
      </p:sp>
      <p:sp>
        <p:nvSpPr>
          <p:cNvPr id="3" name="Content Placeholder 2"/>
          <p:cNvSpPr>
            <a:spLocks noGrp="1"/>
          </p:cNvSpPr>
          <p:nvPr>
            <p:ph idx="1"/>
          </p:nvPr>
        </p:nvSpPr>
        <p:spPr/>
        <p:txBody>
          <a:bodyPr>
            <a:normAutofit/>
          </a:bodyPr>
          <a:lstStyle/>
          <a:p>
            <a:r>
              <a:rPr lang="en-US" dirty="0"/>
              <a:t>Recurrent themes include childhood, the plight of women, rejected love, poverty and old age. </a:t>
            </a:r>
            <a:r>
              <a:rPr lang="en-US" dirty="0" smtClean="0"/>
              <a:t> </a:t>
            </a:r>
            <a:r>
              <a:rPr lang="en-US" dirty="0"/>
              <a:t>In the Victorian period, artists and writers appealed in a very direct and emotive way to their audiences. </a:t>
            </a:r>
            <a:r>
              <a:rPr lang="en-US" dirty="0" smtClean="0"/>
              <a:t>Literature was intended </a:t>
            </a:r>
            <a:r>
              <a:rPr lang="en-US" dirty="0"/>
              <a:t>to involve their audience in the way that films </a:t>
            </a:r>
            <a:r>
              <a:rPr lang="en-US" dirty="0" smtClean="0"/>
              <a:t>do today. But art </a:t>
            </a:r>
            <a:r>
              <a:rPr lang="en-US" dirty="0"/>
              <a:t>and literature were not just for entertainment. Many artists, such as writers Charles Dickens and Charles Kingsley, had a reforming mission. They set out to evoke compassion and sympathy in the public and bring about a humanitarian response to the evils they saw in their society. Paintings and novels provided examples of good and bad </a:t>
            </a:r>
            <a:r>
              <a:rPr lang="en-US" dirty="0" err="1"/>
              <a:t>behaviour</a:t>
            </a:r>
            <a:r>
              <a:rPr lang="en-US" dirty="0"/>
              <a:t>, supplying ideal characters to be imitated and showing the grievous effects of not following society's rules</a:t>
            </a:r>
            <a:r>
              <a:rPr lang="en-US" dirty="0" smtClean="0"/>
              <a:t>.</a:t>
            </a:r>
          </a:p>
          <a:p>
            <a:endParaRPr lang="en-US" dirty="0"/>
          </a:p>
        </p:txBody>
      </p:sp>
    </p:spTree>
    <p:extLst>
      <p:ext uri="{BB962C8B-B14F-4D97-AF65-F5344CB8AC3E}">
        <p14:creationId xmlns:p14="http://schemas.microsoft.com/office/powerpoint/2010/main" val="17392521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Nationalism: Britain</a:t>
            </a:r>
            <a:r>
              <a:rPr lang="en-US" dirty="0" smtClean="0"/>
              <a:t> </a:t>
            </a:r>
            <a:r>
              <a:rPr lang="en-US" b="1" dirty="0"/>
              <a:t>– first great modern industrial nation</a:t>
            </a:r>
            <a:r>
              <a:rPr lang="en-US" dirty="0"/>
              <a:t>	</a:t>
            </a:r>
            <a:br>
              <a:rPr lang="en-US" dirty="0"/>
            </a:b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667280578"/>
      </p:ext>
    </p:extLst>
  </p:cSld>
  <p:clrMapOvr>
    <a:masterClrMapping/>
  </p:clrMapOvr>
</p:sld>
</file>

<file path=ppt/theme/theme1.xml><?xml version="1.0" encoding="utf-8"?>
<a:theme xmlns:a="http://schemas.openxmlformats.org/drawingml/2006/main" name="Advantage">
  <a:themeElements>
    <a:clrScheme name="Revolution">
      <a:dk1>
        <a:sysClr val="windowText" lastClr="000000"/>
      </a:dk1>
      <a:lt1>
        <a:sysClr val="window" lastClr="FFFFFF"/>
      </a:lt1>
      <a:dk2>
        <a:srgbClr val="1B3861"/>
      </a:dk2>
      <a:lt2>
        <a:srgbClr val="38ABED"/>
      </a:lt2>
      <a:accent1>
        <a:srgbClr val="0C5986"/>
      </a:accent1>
      <a:accent2>
        <a:srgbClr val="DDF53D"/>
      </a:accent2>
      <a:accent3>
        <a:srgbClr val="508709"/>
      </a:accent3>
      <a:accent4>
        <a:srgbClr val="BF5E00"/>
      </a:accent4>
      <a:accent5>
        <a:srgbClr val="9C0001"/>
      </a:accent5>
      <a:accent6>
        <a:srgbClr val="660075"/>
      </a:accent6>
      <a:hlink>
        <a:srgbClr val="ABF24D"/>
      </a:hlink>
      <a:folHlink>
        <a:srgbClr val="A0E7FB"/>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Advantage.thmx</Template>
  <TotalTime>132</TotalTime>
  <Words>834</Words>
  <Application>Microsoft Macintosh PowerPoint</Application>
  <PresentationFormat>On-screen Show (4:3)</PresentationFormat>
  <Paragraphs>28</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Advantage</vt:lpstr>
      <vt:lpstr>Victorian Poetry</vt:lpstr>
      <vt:lpstr>PowerPoint Presentation</vt:lpstr>
      <vt:lpstr>PowerPoint Presentation</vt:lpstr>
      <vt:lpstr>The Louth-London Royal Mail travelling by train from Peterborough East, 1845 </vt:lpstr>
      <vt:lpstr>The railways changed communications and society dramatically </vt:lpstr>
      <vt:lpstr>By 1878, an increasingly famous Darwin had suffered years of illness. </vt:lpstr>
      <vt:lpstr>In mid-July 1837 Darwin started his "B" notebook on Transmutation of Species, and on page 36 wrote "I think" above his first evolutionary tree. </vt:lpstr>
      <vt:lpstr>Glasgow slum in 1871 </vt:lpstr>
      <vt:lpstr>PowerPoint Presentation</vt:lpstr>
      <vt:lpstr>Part of Charles Booth's poverty map showing the Old Nichol, a slum in the East End of London. Published 1889 in Life and Labour of the People in London. The red areas are "middle class, well-to-do", light blue areas are "poor, 18s to 21s a week for a moderate family", dark blue areas are "very poor, casual, chronic want", and black areas are the "lowest class...occasional labourers, street sellers, loafers, criminals and semi-criminals". </vt:lpstr>
      <vt:lpstr>Working class life in Victorian Wetherby, West Yorkshire </vt:lpstr>
      <vt:lpstr>Girl pulling a coal tub in mine. From official report of the parliamentary commission in the mid 19th century.</vt:lpstr>
      <vt:lpstr>The 1843 launch of the Great Britain, the revolutionary ship of Isambard Kingdom Brunel </vt:lpstr>
      <vt:lpstr>The defence of Rorke's Drift during the Anglo-Zulu War of 1879 </vt:lpstr>
      <vt:lpstr>The last stand of the survivors of Her Majesty's 44th Foot at Gandamak, Afghanistan </vt:lpstr>
      <vt:lpstr>'Rustic Civility' by William Collins RA, oil on panel, England, 1833, Museum no. FA.27 </vt:lpstr>
      <vt:lpstr>'The Governess' by Richard Redgrave RA, oil on canvas, Great Britain, 1844, Museum no. FA.168 </vt:lpstr>
      <vt:lpstr>'An Anxious Hour' by Alexander Farmer, oil on panel, England, 1865, Museum no. 541-1905 </vt:lpstr>
      <vt:lpstr>'The Stonebreaker and His Daughter' by Sir Edwin Henry Landseer RA, 1830, Museum no. 508-1882 </vt:lpstr>
      <vt:lpstr>'Contrary Winds' by Thomas Webster RA, oil on panel, Great Britain, 1843, Museum no. FA.223 </vt:lpstr>
      <vt:lpstr>Intellectual and spiritual doubt: </vt:lpstr>
      <vt:lpstr>Skepticism:</vt:lpstr>
      <vt:lpstr>Growing Social Consciousness &amp; High Moral Tone:</vt:lpstr>
      <vt:lpstr>Nationalism: Britain – first great modern industrial nation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mac</dc:creator>
  <cp:lastModifiedBy>mac</cp:lastModifiedBy>
  <cp:revision>8</cp:revision>
  <dcterms:created xsi:type="dcterms:W3CDTF">2013-09-15T06:40:47Z</dcterms:created>
  <dcterms:modified xsi:type="dcterms:W3CDTF">2013-09-15T08:52:48Z</dcterms:modified>
</cp:coreProperties>
</file>