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61" r:id="rId4"/>
    <p:sldId id="266" r:id="rId5"/>
    <p:sldId id="267" r:id="rId6"/>
    <p:sldId id="268" r:id="rId7"/>
    <p:sldId id="269" r:id="rId8"/>
    <p:sldId id="270" r:id="rId9"/>
    <p:sldId id="271" r:id="rId10"/>
    <p:sldId id="272"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94" autoAdjust="0"/>
    <p:restoredTop sz="94660"/>
  </p:normalViewPr>
  <p:slideViewPr>
    <p:cSldViewPr>
      <p:cViewPr>
        <p:scale>
          <a:sx n="70" d="100"/>
          <a:sy n="70" d="100"/>
        </p:scale>
        <p:origin x="-1092" y="-7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2DAF9839-F0F4-4F05-B53E-20E2CCD2DD31}" type="datetimeFigureOut">
              <a:rPr lang="en-US" smtClean="0"/>
              <a:pPr/>
              <a:t>4/21/2014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8F428528-041F-44EC-B22B-88326F0053AA}" type="slidenum">
              <a:rPr lang="en-US" smtClean="0"/>
              <a:pPr/>
              <a:t>‹#›</a:t>
            </a:fld>
            <a:endParaRPr lang="en-US"/>
          </a:p>
        </p:txBody>
      </p:sp>
    </p:spTree>
    <p:extLst>
      <p:ext uri="{BB962C8B-B14F-4D97-AF65-F5344CB8AC3E}">
        <p14:creationId xmlns:p14="http://schemas.microsoft.com/office/powerpoint/2010/main" xmlns="" val="2001713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2DAF9839-F0F4-4F05-B53E-20E2CCD2DD31}" type="datetimeFigureOut">
              <a:rPr lang="en-US" smtClean="0"/>
              <a:pPr/>
              <a:t>4/21/2014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8F428528-041F-44EC-B22B-88326F0053AA}" type="slidenum">
              <a:rPr lang="en-US" smtClean="0"/>
              <a:pPr/>
              <a:t>‹#›</a:t>
            </a:fld>
            <a:endParaRPr lang="en-US"/>
          </a:p>
        </p:txBody>
      </p:sp>
    </p:spTree>
    <p:extLst>
      <p:ext uri="{BB962C8B-B14F-4D97-AF65-F5344CB8AC3E}">
        <p14:creationId xmlns:p14="http://schemas.microsoft.com/office/powerpoint/2010/main" xmlns="" val="2871759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DAF9839-F0F4-4F05-B53E-20E2CCD2DD31}" type="datetimeFigureOut">
              <a:rPr lang="en-US" smtClean="0"/>
              <a:pPr/>
              <a:t>4/21/2014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8F428528-041F-44EC-B22B-88326F0053AA}" type="slidenum">
              <a:rPr lang="en-US" smtClean="0"/>
              <a:pPr/>
              <a:t>‹#›</a:t>
            </a:fld>
            <a:endParaRPr lang="en-US"/>
          </a:p>
        </p:txBody>
      </p:sp>
    </p:spTree>
    <p:extLst>
      <p:ext uri="{BB962C8B-B14F-4D97-AF65-F5344CB8AC3E}">
        <p14:creationId xmlns:p14="http://schemas.microsoft.com/office/powerpoint/2010/main" xmlns="" val="47163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2DAF9839-F0F4-4F05-B53E-20E2CCD2DD31}" type="datetimeFigureOut">
              <a:rPr lang="en-US" smtClean="0"/>
              <a:pPr/>
              <a:t>4/21/2014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8F428528-041F-44EC-B22B-88326F0053AA}" type="slidenum">
              <a:rPr lang="en-US" smtClean="0"/>
              <a:pPr/>
              <a:t>‹#›</a:t>
            </a:fld>
            <a:endParaRPr lang="en-US"/>
          </a:p>
        </p:txBody>
      </p:sp>
    </p:spTree>
    <p:extLst>
      <p:ext uri="{BB962C8B-B14F-4D97-AF65-F5344CB8AC3E}">
        <p14:creationId xmlns:p14="http://schemas.microsoft.com/office/powerpoint/2010/main" xmlns="" val="3737946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2DAF9839-F0F4-4F05-B53E-20E2CCD2DD31}" type="datetimeFigureOut">
              <a:rPr lang="en-US" smtClean="0"/>
              <a:pPr/>
              <a:t>4/21/2014</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8F428528-041F-44EC-B22B-88326F0053AA}" type="slidenum">
              <a:rPr lang="en-US" smtClean="0"/>
              <a:pPr/>
              <a:t>‹#›</a:t>
            </a:fld>
            <a:endParaRPr lang="en-US"/>
          </a:p>
        </p:txBody>
      </p:sp>
    </p:spTree>
    <p:extLst>
      <p:ext uri="{BB962C8B-B14F-4D97-AF65-F5344CB8AC3E}">
        <p14:creationId xmlns:p14="http://schemas.microsoft.com/office/powerpoint/2010/main" xmlns="" val="1075235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2DAF9839-F0F4-4F05-B53E-20E2CCD2DD31}" type="datetimeFigureOut">
              <a:rPr lang="en-US" smtClean="0"/>
              <a:pPr/>
              <a:t>4/21/2014</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8F428528-041F-44EC-B22B-88326F0053AA}" type="slidenum">
              <a:rPr lang="en-US" smtClean="0"/>
              <a:pPr/>
              <a:t>‹#›</a:t>
            </a:fld>
            <a:endParaRPr lang="en-US"/>
          </a:p>
        </p:txBody>
      </p:sp>
    </p:spTree>
    <p:extLst>
      <p:ext uri="{BB962C8B-B14F-4D97-AF65-F5344CB8AC3E}">
        <p14:creationId xmlns:p14="http://schemas.microsoft.com/office/powerpoint/2010/main" xmlns="" val="694678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DAF9839-F0F4-4F05-B53E-20E2CCD2DD31}" type="datetimeFigureOut">
              <a:rPr lang="en-US" smtClean="0"/>
              <a:pPr/>
              <a:t>4/21/2014</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8F428528-041F-44EC-B22B-88326F0053AA}" type="slidenum">
              <a:rPr lang="en-US" smtClean="0"/>
              <a:pPr/>
              <a:t>‹#›</a:t>
            </a:fld>
            <a:endParaRPr lang="en-US"/>
          </a:p>
        </p:txBody>
      </p:sp>
    </p:spTree>
    <p:extLst>
      <p:ext uri="{BB962C8B-B14F-4D97-AF65-F5344CB8AC3E}">
        <p14:creationId xmlns:p14="http://schemas.microsoft.com/office/powerpoint/2010/main" xmlns="" val="2760052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DAF9839-F0F4-4F05-B53E-20E2CCD2DD31}" type="datetimeFigureOut">
              <a:rPr lang="en-US" smtClean="0"/>
              <a:pPr/>
              <a:t>4/21/2014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8F428528-041F-44EC-B22B-88326F0053AA}" type="slidenum">
              <a:rPr lang="en-US" smtClean="0"/>
              <a:pPr/>
              <a:t>‹#›</a:t>
            </a:fld>
            <a:endParaRPr lang="en-US"/>
          </a:p>
        </p:txBody>
      </p:sp>
    </p:spTree>
    <p:extLst>
      <p:ext uri="{BB962C8B-B14F-4D97-AF65-F5344CB8AC3E}">
        <p14:creationId xmlns:p14="http://schemas.microsoft.com/office/powerpoint/2010/main" xmlns="" val="2872846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DAF9839-F0F4-4F05-B53E-20E2CCD2DD31}" type="datetimeFigureOut">
              <a:rPr lang="en-US" smtClean="0"/>
              <a:pPr/>
              <a:t>4/21/2014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8F428528-041F-44EC-B22B-88326F0053AA}" type="slidenum">
              <a:rPr lang="en-US" smtClean="0"/>
              <a:pPr/>
              <a:t>‹#›</a:t>
            </a:fld>
            <a:endParaRPr lang="en-US"/>
          </a:p>
        </p:txBody>
      </p:sp>
    </p:spTree>
    <p:extLst>
      <p:ext uri="{BB962C8B-B14F-4D97-AF65-F5344CB8AC3E}">
        <p14:creationId xmlns:p14="http://schemas.microsoft.com/office/powerpoint/2010/main" xmlns="" val="3057149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2DAF9839-F0F4-4F05-B53E-20E2CCD2DD31}" type="datetimeFigureOut">
              <a:rPr lang="en-US" smtClean="0"/>
              <a:pPr/>
              <a:t>4/21/2014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8F428528-041F-44EC-B22B-88326F0053AA}" type="slidenum">
              <a:rPr lang="en-US" smtClean="0"/>
              <a:pPr/>
              <a:t>‹#›</a:t>
            </a:fld>
            <a:endParaRPr lang="en-US"/>
          </a:p>
        </p:txBody>
      </p:sp>
    </p:spTree>
    <p:extLst>
      <p:ext uri="{BB962C8B-B14F-4D97-AF65-F5344CB8AC3E}">
        <p14:creationId xmlns:p14="http://schemas.microsoft.com/office/powerpoint/2010/main" xmlns="" val="27077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2DAF9839-F0F4-4F05-B53E-20E2CCD2DD31}" type="datetimeFigureOut">
              <a:rPr lang="en-US" smtClean="0"/>
              <a:pPr/>
              <a:t>4/21/2014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8F428528-041F-44EC-B22B-88326F0053AA}" type="slidenum">
              <a:rPr lang="en-US" smtClean="0"/>
              <a:pPr/>
              <a:t>‹#›</a:t>
            </a:fld>
            <a:endParaRPr lang="en-US"/>
          </a:p>
        </p:txBody>
      </p:sp>
    </p:spTree>
    <p:extLst>
      <p:ext uri="{BB962C8B-B14F-4D97-AF65-F5344CB8AC3E}">
        <p14:creationId xmlns:p14="http://schemas.microsoft.com/office/powerpoint/2010/main" xmlns="" val="3402609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AF9839-F0F4-4F05-B53E-20E2CCD2DD31}" type="datetimeFigureOut">
              <a:rPr lang="en-US" smtClean="0"/>
              <a:pPr/>
              <a:t>4/21/2014</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428528-041F-44EC-B22B-88326F0053AA}" type="slidenum">
              <a:rPr lang="en-US" smtClean="0"/>
              <a:pPr/>
              <a:t>‹#›</a:t>
            </a:fld>
            <a:endParaRPr lang="en-US"/>
          </a:p>
        </p:txBody>
      </p:sp>
    </p:spTree>
    <p:extLst>
      <p:ext uri="{BB962C8B-B14F-4D97-AF65-F5344CB8AC3E}">
        <p14:creationId xmlns:p14="http://schemas.microsoft.com/office/powerpoint/2010/main" xmlns="" val="2607640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1560" y="4149080"/>
            <a:ext cx="7859216" cy="706090"/>
          </a:xfrm>
        </p:spPr>
        <p:txBody>
          <a:bodyPr>
            <a:normAutofit fontScale="90000"/>
          </a:bodyPr>
          <a:lstStyle/>
          <a:p>
            <a:r>
              <a:rPr lang="en-US" dirty="0">
                <a:solidFill>
                  <a:schemeClr val="bg1"/>
                </a:solidFill>
                <a:latin typeface="Algerian" pitchFamily="82" charset="0"/>
              </a:rPr>
              <a:t>MATTHEW ARNOLD</a:t>
            </a:r>
            <a:r>
              <a:rPr lang="ar-SA" dirty="0">
                <a:solidFill>
                  <a:schemeClr val="bg1"/>
                </a:solidFill>
                <a:latin typeface="Algerian" pitchFamily="82" charset="0"/>
              </a:rPr>
              <a:t/>
            </a:r>
            <a:br>
              <a:rPr lang="ar-SA" dirty="0">
                <a:solidFill>
                  <a:schemeClr val="bg1"/>
                </a:solidFill>
                <a:latin typeface="Algerian" pitchFamily="82" charset="0"/>
              </a:rPr>
            </a:br>
            <a:endParaRPr lang="en-US" dirty="0"/>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3923928" y="1412776"/>
            <a:ext cx="1450848" cy="2145792"/>
          </a:xfrm>
        </p:spPr>
      </p:pic>
    </p:spTree>
    <p:extLst>
      <p:ext uri="{BB962C8B-B14F-4D97-AF65-F5344CB8AC3E}">
        <p14:creationId xmlns:p14="http://schemas.microsoft.com/office/powerpoint/2010/main" xmlns="" val="24883193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a:xfrm>
            <a:off x="5143504" y="142852"/>
            <a:ext cx="4000496" cy="214314"/>
          </a:xfrm>
        </p:spPr>
        <p:txBody>
          <a:bodyPr>
            <a:normAutofit fontScale="90000"/>
          </a:bodyPr>
          <a:lstStyle/>
          <a:p>
            <a:endParaRPr lang="ar-SA" dirty="0"/>
          </a:p>
        </p:txBody>
      </p:sp>
      <p:sp>
        <p:nvSpPr>
          <p:cNvPr id="3" name="عنصر نائب للمحتوى 2"/>
          <p:cNvSpPr>
            <a:spLocks noGrp="1"/>
          </p:cNvSpPr>
          <p:nvPr>
            <p:ph idx="1"/>
          </p:nvPr>
        </p:nvSpPr>
        <p:spPr/>
        <p:txBody>
          <a:bodyPr>
            <a:normAutofit/>
          </a:bodyPr>
          <a:lstStyle/>
          <a:p>
            <a:pPr lvl="3" algn="just"/>
            <a:r>
              <a:rPr lang="en-US" sz="3200" dirty="0" smtClean="0">
                <a:solidFill>
                  <a:schemeClr val="bg1"/>
                </a:solidFill>
              </a:rPr>
              <a:t>Matthew Arnold was born in Middlesex Country (December 24,1822) entered the school (Winchester) officially the first time Matthew then moved in 1837 to Rugby school, which was run by his father and where he stayed until the end of his secondary education in 1840</a:t>
            </a:r>
            <a:endParaRPr lang="en-US" sz="3200" dirty="0">
              <a:solidFill>
                <a:schemeClr val="bg1"/>
              </a:solidFill>
            </a:endParaRPr>
          </a:p>
        </p:txBody>
      </p:sp>
    </p:spTree>
    <p:extLst>
      <p:ext uri="{BB962C8B-B14F-4D97-AF65-F5344CB8AC3E}">
        <p14:creationId xmlns:p14="http://schemas.microsoft.com/office/powerpoint/2010/main" xmlns="" val="23978110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chemeClr val="bg1"/>
                </a:solidFill>
              </a:rPr>
              <a:t>Literary Biography</a:t>
            </a:r>
            <a:endParaRPr lang="en-US" dirty="0">
              <a:solidFill>
                <a:schemeClr val="bg1"/>
              </a:solidFill>
            </a:endParaRPr>
          </a:p>
        </p:txBody>
      </p:sp>
      <p:sp>
        <p:nvSpPr>
          <p:cNvPr id="3" name="عنصر نائب للمحتوى 2"/>
          <p:cNvSpPr>
            <a:spLocks noGrp="1"/>
          </p:cNvSpPr>
          <p:nvPr>
            <p:ph idx="1"/>
          </p:nvPr>
        </p:nvSpPr>
        <p:spPr>
          <a:xfrm>
            <a:off x="914400" y="2060848"/>
            <a:ext cx="8229600" cy="4525963"/>
          </a:xfrm>
        </p:spPr>
        <p:txBody>
          <a:bodyPr>
            <a:normAutofit fontScale="85000" lnSpcReduction="20000"/>
          </a:bodyPr>
          <a:lstStyle/>
          <a:p>
            <a:r>
              <a:rPr lang="en-US" sz="4000" dirty="0" smtClean="0">
                <a:solidFill>
                  <a:schemeClr val="bg1"/>
                </a:solidFill>
              </a:rPr>
              <a:t>Literary Biography; Matthew Arnold entered the University of oxford in 1841, after receiving a grant from the open that University, and in 1845 was named a fellow of the Arnold of the teaching staff of the Faculty of the University of Oxford Orel. Matthew Arnold took over the post of Professor of Poetry at Oxford University(1857-1867)  as well as its inspector  general for school.</a:t>
            </a:r>
            <a:endParaRPr lang="ar-SA" sz="4000" dirty="0">
              <a:solidFill>
                <a:schemeClr val="bg1"/>
              </a:solidFill>
              <a:latin typeface="Aljazeera" pitchFamily="2" charset="-78"/>
              <a:cs typeface="Aljazeera" pitchFamily="2" charset="-78"/>
            </a:endParaRPr>
          </a:p>
          <a:p>
            <a:endParaRPr lang="en-US" sz="4000" dirty="0"/>
          </a:p>
        </p:txBody>
      </p:sp>
    </p:spTree>
    <p:extLst>
      <p:ext uri="{BB962C8B-B14F-4D97-AF65-F5344CB8AC3E}">
        <p14:creationId xmlns:p14="http://schemas.microsoft.com/office/powerpoint/2010/main" xmlns="" val="10499194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chemeClr val="bg1"/>
                </a:solidFill>
                <a:latin typeface="Forte" pitchFamily="66" charset="0"/>
              </a:rPr>
              <a:t>The Most Important Writings</a:t>
            </a:r>
            <a:endParaRPr lang="ar-SA" dirty="0">
              <a:solidFill>
                <a:schemeClr val="bg1"/>
              </a:solidFill>
              <a:latin typeface="Forte" pitchFamily="66" charset="0"/>
            </a:endParaRPr>
          </a:p>
        </p:txBody>
      </p:sp>
      <p:sp>
        <p:nvSpPr>
          <p:cNvPr id="3" name="عنصر نائب للمحتوى 2"/>
          <p:cNvSpPr>
            <a:spLocks noGrp="1"/>
          </p:cNvSpPr>
          <p:nvPr>
            <p:ph idx="1"/>
          </p:nvPr>
        </p:nvSpPr>
        <p:spPr/>
        <p:txBody>
          <a:bodyPr/>
          <a:lstStyle/>
          <a:p>
            <a:pPr marL="342900" lvl="8" indent="-342900"/>
            <a:r>
              <a:rPr lang="en-US" sz="4400" dirty="0" smtClean="0">
                <a:solidFill>
                  <a:schemeClr val="bg1"/>
                </a:solidFill>
                <a:latin typeface="Gabriola" pitchFamily="82" charset="0"/>
              </a:rPr>
              <a:t>Two strings, which are carrying the same title&lt;&lt;articles in exchange&gt;&gt; (the first edition of theme in 1865, and the second in 1888).</a:t>
            </a:r>
            <a:endParaRPr lang="ar-SA" sz="4400" dirty="0">
              <a:solidFill>
                <a:schemeClr val="bg1"/>
              </a:solidFill>
              <a:latin typeface="Gabriola" pitchFamily="82"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ctr"/>
            <a:r>
              <a:rPr lang="en-US" dirty="0" smtClean="0">
                <a:solidFill>
                  <a:schemeClr val="bg1"/>
                </a:solidFill>
                <a:latin typeface="Gabriola" pitchFamily="82" charset="0"/>
              </a:rPr>
              <a:t>Lengthy article “st. Paul and Protestantism</a:t>
            </a:r>
          </a:p>
          <a:p>
            <a:pPr algn="ctr"/>
            <a:r>
              <a:rPr lang="en-US" sz="4400" dirty="0" smtClean="0">
                <a:solidFill>
                  <a:schemeClr val="bg1"/>
                </a:solidFill>
                <a:latin typeface="Gabriola" pitchFamily="82" charset="0"/>
              </a:rPr>
              <a:t>Literature</a:t>
            </a:r>
            <a:r>
              <a:rPr lang="en-US" dirty="0" smtClean="0">
                <a:solidFill>
                  <a:schemeClr val="bg1"/>
                </a:solidFill>
                <a:latin typeface="Gabriola" pitchFamily="82" charset="0"/>
              </a:rPr>
              <a:t> and Dogma</a:t>
            </a:r>
          </a:p>
          <a:p>
            <a:pPr algn="ctr"/>
            <a:r>
              <a:rPr lang="en-US" dirty="0" smtClean="0">
                <a:solidFill>
                  <a:schemeClr val="bg1"/>
                </a:solidFill>
                <a:latin typeface="Gabriola" pitchFamily="82" charset="0"/>
              </a:rPr>
              <a:t>God and The Bible</a:t>
            </a:r>
          </a:p>
          <a:p>
            <a:pPr algn="ctr"/>
            <a:r>
              <a:rPr lang="en-US" dirty="0" smtClean="0">
                <a:solidFill>
                  <a:schemeClr val="bg1"/>
                </a:solidFill>
                <a:latin typeface="Gabriola" pitchFamily="82" charset="0"/>
              </a:rPr>
              <a:t>Last Essays on Church and Religion</a:t>
            </a:r>
            <a:endParaRPr lang="ar-SA" dirty="0">
              <a:solidFill>
                <a:schemeClr val="bg1"/>
              </a:solidFill>
              <a:latin typeface="Gabriola" pitchFamily="82"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39784"/>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solidFill>
                  <a:schemeClr val="bg1"/>
                </a:solidFill>
              </a:rPr>
              <a:t>(The Future)</a:t>
            </a:r>
            <a:br>
              <a:rPr lang="en-US" dirty="0" smtClean="0">
                <a:solidFill>
                  <a:schemeClr val="bg1"/>
                </a:solidFill>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9</a:t>
            </a:r>
            <a:endParaRPr lang="ar-SA" dirty="0"/>
          </a:p>
        </p:txBody>
      </p:sp>
      <p:sp>
        <p:nvSpPr>
          <p:cNvPr id="3" name="عنصر نائب للمحتوى 2"/>
          <p:cNvSpPr>
            <a:spLocks noGrp="1"/>
          </p:cNvSpPr>
          <p:nvPr>
            <p:ph idx="1"/>
          </p:nvPr>
        </p:nvSpPr>
        <p:spPr>
          <a:xfrm>
            <a:off x="428596" y="928670"/>
            <a:ext cx="8286808" cy="5643602"/>
          </a:xfrm>
        </p:spPr>
        <p:txBody>
          <a:bodyPr>
            <a:normAutofit lnSpcReduction="10000"/>
          </a:bodyPr>
          <a:lstStyle/>
          <a:p>
            <a:pPr algn="just"/>
            <a:r>
              <a:rPr lang="en-US" dirty="0" smtClean="0">
                <a:solidFill>
                  <a:schemeClr val="bg1"/>
                </a:solidFill>
              </a:rPr>
              <a:t>   A  WANDERER is  man from his birth .</a:t>
            </a:r>
          </a:p>
          <a:p>
            <a:pPr algn="just"/>
            <a:r>
              <a:rPr lang="en-US" dirty="0" smtClean="0">
                <a:solidFill>
                  <a:schemeClr val="bg1"/>
                </a:solidFill>
              </a:rPr>
              <a:t>   He was born in a ship</a:t>
            </a:r>
          </a:p>
          <a:p>
            <a:pPr algn="just"/>
            <a:r>
              <a:rPr lang="en-US" dirty="0" smtClean="0">
                <a:solidFill>
                  <a:schemeClr val="bg1"/>
                </a:solidFill>
              </a:rPr>
              <a:t>   On the breast of the river of Time;</a:t>
            </a:r>
          </a:p>
          <a:p>
            <a:pPr algn="just"/>
            <a:r>
              <a:rPr lang="en-US" dirty="0" smtClean="0">
                <a:solidFill>
                  <a:schemeClr val="bg1"/>
                </a:solidFill>
              </a:rPr>
              <a:t>   Brimming with wonder  and joy</a:t>
            </a:r>
          </a:p>
          <a:p>
            <a:pPr algn="just"/>
            <a:r>
              <a:rPr lang="en-US" dirty="0" smtClean="0">
                <a:solidFill>
                  <a:schemeClr val="bg1"/>
                </a:solidFill>
              </a:rPr>
              <a:t>   He spreads out his arms to the light;</a:t>
            </a:r>
          </a:p>
          <a:p>
            <a:pPr algn="just"/>
            <a:r>
              <a:rPr lang="en-US" dirty="0" smtClean="0">
                <a:solidFill>
                  <a:schemeClr val="bg1"/>
                </a:solidFill>
              </a:rPr>
              <a:t>   Rivets his gaze on the banks of the stream. </a:t>
            </a:r>
          </a:p>
          <a:p>
            <a:pPr algn="just"/>
            <a:r>
              <a:rPr lang="en-US" dirty="0" smtClean="0">
                <a:solidFill>
                  <a:schemeClr val="bg1"/>
                </a:solidFill>
              </a:rPr>
              <a:t>  As what he sees is, so have his thoughts been.</a:t>
            </a:r>
          </a:p>
          <a:p>
            <a:pPr algn="just"/>
            <a:r>
              <a:rPr lang="en-US" dirty="0" smtClean="0">
                <a:solidFill>
                  <a:schemeClr val="bg1"/>
                </a:solidFill>
              </a:rPr>
              <a:t>  Whether he wakes, </a:t>
            </a:r>
          </a:p>
          <a:p>
            <a:pPr algn="just"/>
            <a:r>
              <a:rPr lang="en-US" dirty="0" smtClean="0">
                <a:solidFill>
                  <a:schemeClr val="bg1"/>
                </a:solidFill>
              </a:rPr>
              <a:t>  Where the snowy mountainous pass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5329246" cy="153966"/>
          </a:xfrm>
        </p:spPr>
        <p:txBody>
          <a:bodyPr>
            <a:normAutofit fontScale="90000"/>
          </a:bodyPr>
          <a:lstStyle/>
          <a:p>
            <a:endParaRPr lang="ar-SA" dirty="0"/>
          </a:p>
        </p:txBody>
      </p:sp>
      <p:sp>
        <p:nvSpPr>
          <p:cNvPr id="3" name="عنصر نائب للمحتوى 2"/>
          <p:cNvSpPr>
            <a:spLocks noGrp="1"/>
          </p:cNvSpPr>
          <p:nvPr>
            <p:ph idx="1"/>
          </p:nvPr>
        </p:nvSpPr>
        <p:spPr>
          <a:xfrm>
            <a:off x="428596" y="714356"/>
            <a:ext cx="8229600" cy="5697559"/>
          </a:xfrm>
        </p:spPr>
        <p:txBody>
          <a:bodyPr/>
          <a:lstStyle/>
          <a:p>
            <a:r>
              <a:rPr lang="en-US" dirty="0" smtClean="0">
                <a:solidFill>
                  <a:schemeClr val="bg1"/>
                </a:solidFill>
              </a:rPr>
              <a:t>Echoing the screams of the eagles,</a:t>
            </a:r>
          </a:p>
          <a:p>
            <a:r>
              <a:rPr lang="en-US" dirty="0" smtClean="0">
                <a:solidFill>
                  <a:schemeClr val="bg1"/>
                </a:solidFill>
              </a:rPr>
              <a:t>Hems in its gorges the bed</a:t>
            </a:r>
          </a:p>
          <a:p>
            <a:r>
              <a:rPr lang="en-US" dirty="0" smtClean="0">
                <a:solidFill>
                  <a:schemeClr val="bg1"/>
                </a:solidFill>
              </a:rPr>
              <a:t>Of the new-born clear-flowing stream;</a:t>
            </a:r>
          </a:p>
          <a:p>
            <a:r>
              <a:rPr lang="en-US" dirty="0" smtClean="0">
                <a:solidFill>
                  <a:schemeClr val="bg1"/>
                </a:solidFill>
              </a:rPr>
              <a:t>Whether he first sees light</a:t>
            </a:r>
          </a:p>
          <a:p>
            <a:r>
              <a:rPr lang="en-US" dirty="0" smtClean="0">
                <a:solidFill>
                  <a:schemeClr val="bg1"/>
                </a:solidFill>
              </a:rPr>
              <a:t>Where the river in gleaming rings</a:t>
            </a:r>
          </a:p>
          <a:p>
            <a:r>
              <a:rPr lang="en-US" dirty="0" smtClean="0">
                <a:solidFill>
                  <a:schemeClr val="bg1"/>
                </a:solidFill>
              </a:rPr>
              <a:t>Sluggishly winds through the plain;</a:t>
            </a:r>
          </a:p>
          <a:p>
            <a:r>
              <a:rPr lang="en-US" dirty="0" smtClean="0">
                <a:solidFill>
                  <a:schemeClr val="bg1"/>
                </a:solidFill>
              </a:rPr>
              <a:t>Whether in sound of the swallowing sea-</a:t>
            </a:r>
          </a:p>
          <a:p>
            <a:r>
              <a:rPr lang="en-US" dirty="0" smtClean="0">
                <a:solidFill>
                  <a:schemeClr val="bg1"/>
                </a:solidFill>
              </a:rPr>
              <a:t>As is the world on the banks,</a:t>
            </a:r>
          </a:p>
          <a:p>
            <a:r>
              <a:rPr lang="en-US" dirty="0" smtClean="0">
                <a:solidFill>
                  <a:schemeClr val="bg1"/>
                </a:solidFill>
              </a:rPr>
              <a:t>So is the mind of the man.</a:t>
            </a:r>
          </a:p>
          <a:p>
            <a:endParaRPr lang="ar-SA"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14810" y="357166"/>
            <a:ext cx="4471990" cy="142876"/>
          </a:xfrm>
        </p:spPr>
        <p:txBody>
          <a:bodyPr>
            <a:normAutofit fontScale="90000"/>
          </a:bodyPr>
          <a:lstStyle/>
          <a:p>
            <a:endParaRPr lang="ar-SA" dirty="0"/>
          </a:p>
        </p:txBody>
      </p:sp>
      <p:sp>
        <p:nvSpPr>
          <p:cNvPr id="3" name="عنصر نائب للمحتوى 2"/>
          <p:cNvSpPr>
            <a:spLocks noGrp="1"/>
          </p:cNvSpPr>
          <p:nvPr>
            <p:ph idx="1"/>
          </p:nvPr>
        </p:nvSpPr>
        <p:spPr>
          <a:xfrm>
            <a:off x="285720" y="714356"/>
            <a:ext cx="8515320" cy="5786478"/>
          </a:xfrm>
        </p:spPr>
        <p:txBody>
          <a:bodyPr/>
          <a:lstStyle/>
          <a:p>
            <a:pPr>
              <a:buNone/>
            </a:pPr>
            <a:endParaRPr lang="en-US" dirty="0" smtClean="0"/>
          </a:p>
          <a:p>
            <a:r>
              <a:rPr lang="en-US" i="1" dirty="0" smtClean="0"/>
              <a:t>   </a:t>
            </a:r>
            <a:r>
              <a:rPr lang="en-US" i="1" dirty="0" smtClean="0">
                <a:solidFill>
                  <a:schemeClr val="bg1"/>
                </a:solidFill>
              </a:rPr>
              <a:t>Vainly does each , as he glides,</a:t>
            </a:r>
          </a:p>
          <a:p>
            <a:r>
              <a:rPr lang="en-US" dirty="0" smtClean="0">
                <a:solidFill>
                  <a:schemeClr val="bg1"/>
                </a:solidFill>
              </a:rPr>
              <a:t>   Fable and bream</a:t>
            </a:r>
          </a:p>
          <a:p>
            <a:r>
              <a:rPr lang="en-US" dirty="0" smtClean="0">
                <a:solidFill>
                  <a:schemeClr val="bg1"/>
                </a:solidFill>
              </a:rPr>
              <a:t>   Of the lands which the river of Time</a:t>
            </a:r>
          </a:p>
          <a:p>
            <a:r>
              <a:rPr lang="en-US" dirty="0" smtClean="0">
                <a:solidFill>
                  <a:schemeClr val="bg1"/>
                </a:solidFill>
              </a:rPr>
              <a:t>   Had left ere he woke on its breast,</a:t>
            </a:r>
          </a:p>
          <a:p>
            <a:r>
              <a:rPr lang="en-US" dirty="0" smtClean="0">
                <a:solidFill>
                  <a:schemeClr val="bg1"/>
                </a:solidFill>
              </a:rPr>
              <a:t>  Or shall reach when  his  eyes have been closed</a:t>
            </a:r>
          </a:p>
          <a:p>
            <a:r>
              <a:rPr lang="en-US" dirty="0" smtClean="0">
                <a:solidFill>
                  <a:schemeClr val="bg1"/>
                </a:solidFill>
              </a:rPr>
              <a:t>  Only the tract where he sails</a:t>
            </a:r>
          </a:p>
          <a:p>
            <a:r>
              <a:rPr lang="en-US" dirty="0" smtClean="0">
                <a:solidFill>
                  <a:schemeClr val="bg1"/>
                </a:solidFill>
              </a:rPr>
              <a:t>  He </a:t>
            </a:r>
            <a:r>
              <a:rPr lang="en-US" dirty="0" err="1" smtClean="0">
                <a:solidFill>
                  <a:schemeClr val="bg1"/>
                </a:solidFill>
              </a:rPr>
              <a:t>wots</a:t>
            </a:r>
            <a:r>
              <a:rPr lang="en-US" dirty="0" smtClean="0">
                <a:solidFill>
                  <a:schemeClr val="bg1"/>
                </a:solidFill>
              </a:rPr>
              <a:t> of; only the  thoughts,</a:t>
            </a:r>
          </a:p>
          <a:p>
            <a:r>
              <a:rPr lang="en-US" dirty="0" smtClean="0">
                <a:solidFill>
                  <a:schemeClr val="bg1"/>
                </a:solidFill>
              </a:rPr>
              <a:t>  Raised by the objects he passes, are  his</a:t>
            </a:r>
            <a:r>
              <a:rPr lang="en-US" dirty="0" smtClean="0"/>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00034" y="285727"/>
            <a:ext cx="8229600" cy="6572273"/>
          </a:xfrm>
        </p:spPr>
        <p:txBody>
          <a:bodyPr>
            <a:noAutofit/>
          </a:bodyPr>
          <a:lstStyle/>
          <a:p>
            <a:pPr>
              <a:buNone/>
            </a:pPr>
            <a:r>
              <a:rPr lang="en-US" sz="2400" dirty="0" smtClean="0">
                <a:solidFill>
                  <a:schemeClr val="bg1"/>
                </a:solidFill>
              </a:rPr>
              <a:t>These  </a:t>
            </a:r>
            <a:r>
              <a:rPr lang="en-US" dirty="0" smtClean="0">
                <a:solidFill>
                  <a:schemeClr val="bg1"/>
                </a:solidFill>
              </a:rPr>
              <a:t>lines are taken  from Matthew Arnold’s poem ‘’The  Future’’ It was written in the  </a:t>
            </a:r>
          </a:p>
          <a:p>
            <a:pPr>
              <a:buNone/>
            </a:pPr>
            <a:r>
              <a:rPr lang="en-US" dirty="0" smtClean="0">
                <a:solidFill>
                  <a:schemeClr val="bg1"/>
                </a:solidFill>
              </a:rPr>
              <a:t> Victorian era.</a:t>
            </a:r>
          </a:p>
          <a:p>
            <a:pPr>
              <a:buNone/>
            </a:pPr>
            <a:r>
              <a:rPr lang="en-US" dirty="0" smtClean="0">
                <a:solidFill>
                  <a:schemeClr val="bg1"/>
                </a:solidFill>
              </a:rPr>
              <a:t>  There  are many  Victorian  glimpses throughout  poem .first,  there is a sense of </a:t>
            </a:r>
            <a:r>
              <a:rPr lang="en-US" dirty="0" err="1" smtClean="0">
                <a:solidFill>
                  <a:schemeClr val="bg1"/>
                </a:solidFill>
              </a:rPr>
              <a:t>spiritaelo</a:t>
            </a:r>
            <a:r>
              <a:rPr lang="en-US" dirty="0" smtClean="0">
                <a:solidFill>
                  <a:schemeClr val="bg1"/>
                </a:solidFill>
              </a:rPr>
              <a:t> </a:t>
            </a:r>
            <a:r>
              <a:rPr lang="en-US" dirty="0" err="1" smtClean="0">
                <a:solidFill>
                  <a:schemeClr val="bg1"/>
                </a:solidFill>
              </a:rPr>
              <a:t>doupt</a:t>
            </a:r>
            <a:r>
              <a:rPr lang="en-US" dirty="0" smtClean="0">
                <a:solidFill>
                  <a:schemeClr val="bg1"/>
                </a:solidFill>
              </a:rPr>
              <a:t>, for example, ‘’A WANDERER is man from his birth /He was born in  a ship ’’</a:t>
            </a:r>
          </a:p>
          <a:p>
            <a:pPr>
              <a:buNone/>
            </a:pPr>
            <a:r>
              <a:rPr lang="en-US" dirty="0" smtClean="0">
                <a:solidFill>
                  <a:schemeClr val="bg1"/>
                </a:solidFill>
              </a:rPr>
              <a:t>[1:2].  Second , there is a sense of  realism , for example, “As </a:t>
            </a:r>
            <a:r>
              <a:rPr lang="en-US" dirty="0">
                <a:solidFill>
                  <a:schemeClr val="bg1"/>
                </a:solidFill>
              </a:rPr>
              <a:t>what he sees is, so have his thoughts been</a:t>
            </a:r>
            <a:r>
              <a:rPr lang="en-US" dirty="0" smtClean="0">
                <a:solidFill>
                  <a:schemeClr val="bg1"/>
                </a:solidFill>
              </a:rPr>
              <a:t>.’’[7] .third , there is skepticism ,for example </a:t>
            </a:r>
            <a:r>
              <a:rPr lang="en-US" i="1" dirty="0">
                <a:solidFill>
                  <a:schemeClr val="bg1"/>
                </a:solidFill>
              </a:rPr>
              <a:t>,’’ As what he sees is, so have his thoughts been</a:t>
            </a:r>
            <a:r>
              <a:rPr lang="en-US" i="1" dirty="0" smtClean="0">
                <a:solidFill>
                  <a:schemeClr val="bg1"/>
                </a:solidFill>
              </a:rPr>
              <a:t>.’’[19].</a:t>
            </a:r>
            <a:r>
              <a:rPr lang="en-US" dirty="0" smtClean="0">
                <a:solidFill>
                  <a:schemeClr val="bg1"/>
                </a:solidFill>
              </a:rPr>
              <a:t>  </a:t>
            </a:r>
          </a:p>
          <a:p>
            <a:pPr>
              <a:buNone/>
            </a:pPr>
            <a:endParaRPr lang="ar-SA" sz="2400"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357298"/>
            <a:ext cx="8481120" cy="5840792"/>
          </a:xfrm>
        </p:spPr>
        <p:txBody>
          <a:bodyPr>
            <a:normAutofit/>
          </a:bodyPr>
          <a:lstStyle/>
          <a:p>
            <a:pPr>
              <a:buNone/>
            </a:pPr>
            <a:r>
              <a:rPr lang="en-US" b="1" dirty="0" smtClean="0">
                <a:solidFill>
                  <a:srgbClr val="FFFF00"/>
                </a:solidFill>
              </a:rPr>
              <a:t>There are many stylistic  devices in the poem. first ,there is metaphor for example, ‘’river” (3). </a:t>
            </a:r>
            <a:r>
              <a:rPr lang="en-US" b="1" dirty="0" err="1" smtClean="0">
                <a:solidFill>
                  <a:srgbClr val="FFFF00"/>
                </a:solidFill>
              </a:rPr>
              <a:t>Secnd</a:t>
            </a:r>
            <a:r>
              <a:rPr lang="en-US" b="1" dirty="0" smtClean="0">
                <a:solidFill>
                  <a:srgbClr val="FFFF00"/>
                </a:solidFill>
              </a:rPr>
              <a:t>, there   is  a  Alliteration for example, </a:t>
            </a:r>
            <a:r>
              <a:rPr lang="en-US" dirty="0" smtClean="0">
                <a:solidFill>
                  <a:schemeClr val="bg1"/>
                </a:solidFill>
              </a:rPr>
              <a:t>“Born – </a:t>
            </a:r>
            <a:r>
              <a:rPr lang="en-US" dirty="0" err="1" smtClean="0">
                <a:solidFill>
                  <a:schemeClr val="bg1"/>
                </a:solidFill>
              </a:rPr>
              <a:t>brith</a:t>
            </a:r>
            <a:r>
              <a:rPr lang="en-US" dirty="0" smtClean="0">
                <a:solidFill>
                  <a:schemeClr val="bg1"/>
                </a:solidFill>
              </a:rPr>
              <a:t>”(2).</a:t>
            </a:r>
            <a:r>
              <a:rPr lang="en-US" b="1" dirty="0" smtClean="0">
                <a:solidFill>
                  <a:srgbClr val="FFFF00"/>
                </a:solidFill>
              </a:rPr>
              <a:t>third, there is anaphora for example, “</a:t>
            </a:r>
            <a:r>
              <a:rPr lang="en-US" dirty="0" smtClean="0">
                <a:solidFill>
                  <a:schemeClr val="bg1"/>
                </a:solidFill>
              </a:rPr>
              <a:t>Stream – stream” (</a:t>
            </a:r>
            <a:r>
              <a:rPr lang="en-US" smtClean="0">
                <a:solidFill>
                  <a:schemeClr val="bg1"/>
                </a:solidFill>
              </a:rPr>
              <a:t>6:12).</a:t>
            </a:r>
            <a:endParaRPr lang="en-US" dirty="0" smtClean="0">
              <a:solidFill>
                <a:schemeClr val="bg1"/>
              </a:solidFill>
            </a:endParaRPr>
          </a:p>
        </p:txBody>
      </p:sp>
      <p:sp>
        <p:nvSpPr>
          <p:cNvPr id="4" name="مستطيل مستدير الزوايا 3"/>
          <p:cNvSpPr/>
          <p:nvPr/>
        </p:nvSpPr>
        <p:spPr>
          <a:xfrm>
            <a:off x="2571736" y="0"/>
            <a:ext cx="5544616"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b="1" dirty="0" smtClean="0"/>
              <a:t>Figure of speech</a:t>
            </a:r>
            <a:endParaRPr lang="ar-SA" sz="48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692</TotalTime>
  <Words>554</Words>
  <Application>Microsoft Office PowerPoint</Application>
  <PresentationFormat>عرض على الشاشة (3:4)‏</PresentationFormat>
  <Paragraphs>44</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نسق Office</vt:lpstr>
      <vt:lpstr>MATTHEW ARNOLD </vt:lpstr>
      <vt:lpstr>الشريحة 2</vt:lpstr>
      <vt:lpstr>Literary Biography</vt:lpstr>
      <vt:lpstr>The Most Important Writings</vt:lpstr>
      <vt:lpstr>الشريحة 5</vt:lpstr>
      <vt:lpstr>    (The Future)     9</vt:lpstr>
      <vt:lpstr>الشريحة 7</vt:lpstr>
      <vt:lpstr>الشريحة 8</vt:lpstr>
      <vt:lpstr>الشريحة 9</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Dover Beach By Matthew Arnold</dc:title>
  <dc:creator>Sony</dc:creator>
  <cp:lastModifiedBy>vortex-pc</cp:lastModifiedBy>
  <cp:revision>62</cp:revision>
  <dcterms:created xsi:type="dcterms:W3CDTF">2013-09-25T14:39:53Z</dcterms:created>
  <dcterms:modified xsi:type="dcterms:W3CDTF">2014-04-21T10:27:54Z</dcterms:modified>
</cp:coreProperties>
</file>