
<file path=[Content_Types].xml><?xml version="1.0" encoding="utf-8"?>
<Types xmlns="http://schemas.openxmlformats.org/package/2006/content-types">
  <Default Extension="jpeg" ContentType="image/jpe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p:cViewPr varScale="1">
        <p:scale>
          <a:sx n="79" d="100"/>
          <a:sy n="79" d="100"/>
        </p:scale>
        <p:origin x="979" y="4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BE7B62-CAAA-4A8C-9D8B-08BDF187E47E}"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1876605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E7B62-CAAA-4A8C-9D8B-08BDF187E47E}"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2161010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BE7B62-CAAA-4A8C-9D8B-08BDF187E47E}"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1739399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BE7B62-CAAA-4A8C-9D8B-08BDF187E47E}"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633493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BE7B62-CAAA-4A8C-9D8B-08BDF187E47E}" type="datetimeFigureOut">
              <a:rPr lang="en-US" smtClean="0"/>
              <a:pPr/>
              <a:t>8/27/2024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1283965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BE7B62-CAAA-4A8C-9D8B-08BDF187E47E}" type="datetimeFigureOut">
              <a:rPr lang="en-US" smtClean="0"/>
              <a:pPr/>
              <a:t>8/27/2024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325572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BE7B62-CAAA-4A8C-9D8B-08BDF187E47E}" type="datetimeFigureOut">
              <a:rPr lang="en-US" smtClean="0"/>
              <a:pPr/>
              <a:t>8/27/2024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3172131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BE7B62-CAAA-4A8C-9D8B-08BDF187E47E}"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2733947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BE7B62-CAAA-4A8C-9D8B-08BDF187E47E}" type="datetimeFigureOut">
              <a:rPr lang="en-US" smtClean="0"/>
              <a:pPr/>
              <a:t>8/27/2024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3391494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E7B62-CAAA-4A8C-9D8B-08BDF187E47E}"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973186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E7B62-CAAA-4A8C-9D8B-08BDF187E47E}"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C79CE-5BE6-432F-947B-B7113244CFA0}" type="slidenum">
              <a:rPr lang="en-US" smtClean="0"/>
              <a:pPr/>
              <a:t>‹#›</a:t>
            </a:fld>
            <a:endParaRPr lang="en-US"/>
          </a:p>
        </p:txBody>
      </p:sp>
    </p:spTree>
    <p:extLst>
      <p:ext uri="{BB962C8B-B14F-4D97-AF65-F5344CB8AC3E}">
        <p14:creationId xmlns:p14="http://schemas.microsoft.com/office/powerpoint/2010/main" val="603835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BE7B62-CAAA-4A8C-9D8B-08BDF187E47E}" type="datetimeFigureOut">
              <a:rPr lang="en-US" smtClean="0"/>
              <a:pPr/>
              <a:t>8/27/2024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C79CE-5BE6-432F-947B-B7113244CFA0}" type="slidenum">
              <a:rPr lang="en-US" smtClean="0"/>
              <a:pPr/>
              <a:t>‹#›</a:t>
            </a:fld>
            <a:endParaRPr lang="en-US"/>
          </a:p>
        </p:txBody>
      </p:sp>
    </p:spTree>
    <p:extLst>
      <p:ext uri="{BB962C8B-B14F-4D97-AF65-F5344CB8AC3E}">
        <p14:creationId xmlns:p14="http://schemas.microsoft.com/office/powerpoint/2010/main" val="3580818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Horizontal Scroll 5"/>
          <p:cNvSpPr/>
          <p:nvPr/>
        </p:nvSpPr>
        <p:spPr>
          <a:xfrm>
            <a:off x="1690914" y="2362200"/>
            <a:ext cx="5791200" cy="2133600"/>
          </a:xfrm>
          <a:prstGeom prst="horizontalScroll">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5400" dirty="0">
                <a:solidFill>
                  <a:srgbClr val="FFFF00"/>
                </a:solidFill>
                <a:latin typeface="Algerian" pitchFamily="82" charset="0"/>
              </a:rPr>
              <a:t>WHAT IS DRAMA?</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0294">
            <a:off x="6233964" y="4763468"/>
            <a:ext cx="1914525" cy="1700441"/>
          </a:xfrm>
          <a:prstGeom prst="rect">
            <a:avLst/>
          </a:prstGeom>
          <a:ln>
            <a:noFill/>
          </a:ln>
          <a:effectLst>
            <a:softEdge rad="112500"/>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843950">
            <a:off x="1157616" y="4810296"/>
            <a:ext cx="1914525" cy="1700441"/>
          </a:xfrm>
          <a:prstGeom prst="rect">
            <a:avLst/>
          </a:prstGeom>
          <a:ln>
            <a:noFill/>
          </a:ln>
          <a:effectLst>
            <a:softEdge rad="112500"/>
          </a:effec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3800" y="4495800"/>
            <a:ext cx="1914525" cy="1700441"/>
          </a:xfrm>
          <a:prstGeom prst="rect">
            <a:avLst/>
          </a:prstGeom>
          <a:ln>
            <a:noFill/>
          </a:ln>
          <a:effectLst>
            <a:softEdge rad="112500"/>
          </a:effectLst>
        </p:spPr>
      </p:pic>
    </p:spTree>
    <p:extLst>
      <p:ext uri="{BB962C8B-B14F-4D97-AF65-F5344CB8AC3E}">
        <p14:creationId xmlns:p14="http://schemas.microsoft.com/office/powerpoint/2010/main" val="3789665656"/>
      </p:ext>
    </p:extLst>
  </p:cSld>
  <p:clrMapOvr>
    <a:masterClrMapping/>
  </p:clrMapOvr>
  <p:transition>
    <p:split orient="vert"/>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685800" y="838200"/>
            <a:ext cx="7772400" cy="4154984"/>
          </a:xfrm>
          <a:prstGeom prst="rect">
            <a:avLst/>
          </a:prstGeom>
          <a:noFill/>
        </p:spPr>
        <p:txBody>
          <a:bodyPr wrap="square" rtlCol="0">
            <a:spAutoFit/>
          </a:bodyPr>
          <a:lstStyle/>
          <a:p>
            <a:pPr algn="just"/>
            <a:r>
              <a:rPr lang="en-US" sz="3200" b="1" dirty="0">
                <a:solidFill>
                  <a:srgbClr val="002060"/>
                </a:solidFill>
                <a:latin typeface="Arial Narrow" pitchFamily="34" charset="0"/>
              </a:rPr>
              <a:t>-</a:t>
            </a:r>
            <a:r>
              <a:rPr lang="en-US" sz="4400" b="1" dirty="0">
                <a:solidFill>
                  <a:srgbClr val="002060"/>
                </a:solidFill>
                <a:latin typeface="Arial Narrow" pitchFamily="34" charset="0"/>
              </a:rPr>
              <a:t>The word drama is taken from the word “</a:t>
            </a:r>
            <a:r>
              <a:rPr lang="en-US" sz="4400" b="1" dirty="0" err="1">
                <a:solidFill>
                  <a:srgbClr val="002060"/>
                </a:solidFill>
                <a:latin typeface="Arial Narrow" pitchFamily="34" charset="0"/>
              </a:rPr>
              <a:t>dran</a:t>
            </a:r>
            <a:r>
              <a:rPr lang="en-US" sz="4400" b="1" dirty="0">
                <a:solidFill>
                  <a:srgbClr val="002060"/>
                </a:solidFill>
                <a:latin typeface="Arial Narrow" pitchFamily="34" charset="0"/>
              </a:rPr>
              <a:t>” which means to move or to act. It is a kind of story composed in dialogue not to be read but to be watched because it is acted on stage.</a:t>
            </a:r>
          </a:p>
        </p:txBody>
      </p:sp>
    </p:spTree>
    <p:extLst>
      <p:ext uri="{BB962C8B-B14F-4D97-AF65-F5344CB8AC3E}">
        <p14:creationId xmlns:p14="http://schemas.microsoft.com/office/powerpoint/2010/main" val="393241918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84909" y="-338650"/>
            <a:ext cx="9905999" cy="7352906"/>
          </a:xfrm>
          <a:prstGeom prst="rect">
            <a:avLst/>
          </a:prstGeom>
        </p:spPr>
      </p:pic>
      <p:sp>
        <p:nvSpPr>
          <p:cNvPr id="7" name="Cloud 6"/>
          <p:cNvSpPr/>
          <p:nvPr/>
        </p:nvSpPr>
        <p:spPr>
          <a:xfrm rot="21092003">
            <a:off x="1715719" y="997271"/>
            <a:ext cx="5504743" cy="3224344"/>
          </a:xfrm>
          <a:prstGeom prst="clou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000" b="1" dirty="0">
                <a:latin typeface="Aharoni" pitchFamily="2" charset="-79"/>
                <a:cs typeface="Aharoni" pitchFamily="2" charset="-79"/>
              </a:rPr>
              <a:t>THE ELEMENTS OF DRAMA</a:t>
            </a:r>
          </a:p>
        </p:txBody>
      </p:sp>
    </p:spTree>
    <p:extLst>
      <p:ext uri="{BB962C8B-B14F-4D97-AF65-F5344CB8AC3E}">
        <p14:creationId xmlns:p14="http://schemas.microsoft.com/office/powerpoint/2010/main" val="769702278"/>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1066800" y="826807"/>
            <a:ext cx="6705600" cy="1384995"/>
          </a:xfrm>
          <a:prstGeom prst="rect">
            <a:avLst/>
          </a:prstGeom>
          <a:noFill/>
        </p:spPr>
        <p:txBody>
          <a:bodyPr wrap="square" rtlCol="0">
            <a:spAutoFit/>
          </a:bodyPr>
          <a:lstStyle/>
          <a:p>
            <a:pPr algn="just"/>
            <a:r>
              <a:rPr lang="en-US" sz="2800" b="1" dirty="0">
                <a:solidFill>
                  <a:srgbClr val="002060"/>
                </a:solidFill>
                <a:latin typeface="Arial Narrow" pitchFamily="34" charset="0"/>
              </a:rPr>
              <a:t>-The elements of drama, by which dramatic works can be analyzed and evaluated, can be categorized into three major areas:</a:t>
            </a:r>
          </a:p>
        </p:txBody>
      </p:sp>
      <p:sp>
        <p:nvSpPr>
          <p:cNvPr id="6" name="TextBox 5"/>
          <p:cNvSpPr txBox="1"/>
          <p:nvPr/>
        </p:nvSpPr>
        <p:spPr>
          <a:xfrm>
            <a:off x="1285188" y="2667000"/>
            <a:ext cx="3895618" cy="646331"/>
          </a:xfrm>
          <a:prstGeom prst="rect">
            <a:avLst/>
          </a:prstGeom>
          <a:noFill/>
        </p:spPr>
        <p:txBody>
          <a:bodyPr wrap="none" rtlCol="0">
            <a:spAutoFit/>
          </a:bodyPr>
          <a:lstStyle/>
          <a:p>
            <a:pPr marL="571500" indent="-571500">
              <a:buFont typeface="Wingdings" pitchFamily="2" charset="2"/>
              <a:buChar char="v"/>
            </a:pPr>
            <a:r>
              <a:rPr lang="en-US" sz="3600" b="1" i="1" dirty="0">
                <a:solidFill>
                  <a:srgbClr val="FF0000"/>
                </a:solidFill>
                <a:latin typeface="Arial Narrow" pitchFamily="34" charset="0"/>
              </a:rPr>
              <a:t>Literary elements</a:t>
            </a:r>
            <a:endParaRPr lang="en-US" sz="3600" i="1" dirty="0">
              <a:solidFill>
                <a:srgbClr val="FF0000"/>
              </a:solidFill>
              <a:latin typeface="Arial Narrow" pitchFamily="34" charset="0"/>
            </a:endParaRPr>
          </a:p>
        </p:txBody>
      </p:sp>
      <p:sp>
        <p:nvSpPr>
          <p:cNvPr id="7" name="TextBox 6"/>
          <p:cNvSpPr txBox="1"/>
          <p:nvPr/>
        </p:nvSpPr>
        <p:spPr>
          <a:xfrm>
            <a:off x="1676400" y="3429000"/>
            <a:ext cx="5036059" cy="923330"/>
          </a:xfrm>
          <a:prstGeom prst="rect">
            <a:avLst/>
          </a:prstGeom>
          <a:noFill/>
        </p:spPr>
        <p:txBody>
          <a:bodyPr wrap="none" rtlCol="0">
            <a:spAutoFit/>
          </a:bodyPr>
          <a:lstStyle/>
          <a:p>
            <a:endParaRPr lang="en-US" b="1" dirty="0"/>
          </a:p>
          <a:p>
            <a:pPr marL="1028700" lvl="1" indent="-571500">
              <a:buFont typeface="Wingdings" pitchFamily="2" charset="2"/>
              <a:buChar char="v"/>
            </a:pPr>
            <a:r>
              <a:rPr lang="en-US" sz="3600" b="1" i="1" dirty="0">
                <a:solidFill>
                  <a:srgbClr val="FFFF00"/>
                </a:solidFill>
              </a:rPr>
              <a:t>Technical elements  </a:t>
            </a:r>
            <a:endParaRPr lang="en-US" sz="3600" i="1" dirty="0">
              <a:solidFill>
                <a:srgbClr val="FFFF00"/>
              </a:solidFill>
            </a:endParaRPr>
          </a:p>
        </p:txBody>
      </p:sp>
      <p:sp>
        <p:nvSpPr>
          <p:cNvPr id="8" name="TextBox 7"/>
          <p:cNvSpPr txBox="1"/>
          <p:nvPr/>
        </p:nvSpPr>
        <p:spPr>
          <a:xfrm>
            <a:off x="2209800" y="4267200"/>
            <a:ext cx="5515356" cy="1200329"/>
          </a:xfrm>
          <a:prstGeom prst="rect">
            <a:avLst/>
          </a:prstGeom>
          <a:noFill/>
        </p:spPr>
        <p:txBody>
          <a:bodyPr wrap="none" rtlCol="0">
            <a:spAutoFit/>
          </a:bodyPr>
          <a:lstStyle/>
          <a:p>
            <a:endParaRPr lang="en-US" b="1" dirty="0"/>
          </a:p>
          <a:p>
            <a:endParaRPr lang="en-US" b="1" dirty="0"/>
          </a:p>
          <a:p>
            <a:pPr marL="1028700" lvl="1" indent="-571500">
              <a:buFont typeface="Wingdings" pitchFamily="2" charset="2"/>
              <a:buChar char="v"/>
            </a:pPr>
            <a:r>
              <a:rPr lang="en-US" sz="3600" b="1" i="1" dirty="0">
                <a:solidFill>
                  <a:schemeClr val="tx2"/>
                </a:solidFill>
              </a:rPr>
              <a:t>Performance elements</a:t>
            </a:r>
            <a:endParaRPr lang="en-US" sz="3600" i="1" dirty="0">
              <a:solidFill>
                <a:schemeClr val="tx2"/>
              </a:solidFill>
            </a:endParaRPr>
          </a:p>
        </p:txBody>
      </p:sp>
    </p:spTree>
    <p:extLst>
      <p:ext uri="{BB962C8B-B14F-4D97-AF65-F5344CB8AC3E}">
        <p14:creationId xmlns:p14="http://schemas.microsoft.com/office/powerpoint/2010/main" val="2064965174"/>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2987965" y="1071357"/>
            <a:ext cx="2164375" cy="769441"/>
          </a:xfrm>
          <a:prstGeom prst="rect">
            <a:avLst/>
          </a:prstGeom>
          <a:noFill/>
        </p:spPr>
        <p:txBody>
          <a:bodyPr wrap="none" rtlCol="0">
            <a:spAutoFit/>
          </a:bodyPr>
          <a:lstStyle/>
          <a:p>
            <a:r>
              <a:rPr lang="en-US" sz="4400" i="1" dirty="0">
                <a:solidFill>
                  <a:srgbClr val="002060"/>
                </a:solidFill>
                <a:latin typeface="Arial Narrow" pitchFamily="34" charset="0"/>
              </a:rPr>
              <a:t>-Aristotle-</a:t>
            </a:r>
          </a:p>
        </p:txBody>
      </p:sp>
      <p:sp>
        <p:nvSpPr>
          <p:cNvPr id="8" name="TextBox 7"/>
          <p:cNvSpPr txBox="1"/>
          <p:nvPr/>
        </p:nvSpPr>
        <p:spPr>
          <a:xfrm>
            <a:off x="990600" y="1840798"/>
            <a:ext cx="7162801" cy="3108543"/>
          </a:xfrm>
          <a:prstGeom prst="rect">
            <a:avLst/>
          </a:prstGeom>
          <a:noFill/>
        </p:spPr>
        <p:txBody>
          <a:bodyPr wrap="square" rtlCol="0">
            <a:spAutoFit/>
          </a:bodyPr>
          <a:lstStyle/>
          <a:p>
            <a:pPr algn="just"/>
            <a:r>
              <a:rPr lang="en-US" sz="2800" b="1" dirty="0">
                <a:solidFill>
                  <a:srgbClr val="002060"/>
                </a:solidFill>
                <a:latin typeface="Arial Narrow" pitchFamily="34" charset="0"/>
              </a:rPr>
              <a:t>-Aristotle (384-322 BC) was a Greek philosopher whose writings still influence us today. He was the first to write about the essential elements of drama more than 2,000 years ago. While ideas have changed slightly over the years, we still discuss Aristotle's list when talking about what makes the best drama.</a:t>
            </a:r>
          </a:p>
        </p:txBody>
      </p:sp>
    </p:spTree>
    <p:extLst>
      <p:ext uri="{BB962C8B-B14F-4D97-AF65-F5344CB8AC3E}">
        <p14:creationId xmlns:p14="http://schemas.microsoft.com/office/powerpoint/2010/main" val="3077413422"/>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heckerboard(across)">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 y="-72737"/>
            <a:ext cx="9240982" cy="6930737"/>
          </a:xfrm>
        </p:spPr>
      </p:pic>
      <p:sp>
        <p:nvSpPr>
          <p:cNvPr id="5" name="TextBox 4"/>
          <p:cNvSpPr txBox="1"/>
          <p:nvPr/>
        </p:nvSpPr>
        <p:spPr>
          <a:xfrm>
            <a:off x="2057400" y="500390"/>
            <a:ext cx="4881977" cy="523220"/>
          </a:xfrm>
          <a:prstGeom prst="rect">
            <a:avLst/>
          </a:prstGeom>
          <a:noFill/>
        </p:spPr>
        <p:txBody>
          <a:bodyPr wrap="none" rtlCol="0">
            <a:spAutoFit/>
          </a:bodyPr>
          <a:lstStyle/>
          <a:p>
            <a:r>
              <a:rPr lang="en-US" sz="2800" b="1" dirty="0">
                <a:solidFill>
                  <a:srgbClr val="FFFF00"/>
                </a:solidFill>
                <a:latin typeface="Arial Narrow" pitchFamily="34" charset="0"/>
              </a:rPr>
              <a:t>Aristotle’s Six Elements of Drama</a:t>
            </a:r>
          </a:p>
        </p:txBody>
      </p:sp>
      <p:sp>
        <p:nvSpPr>
          <p:cNvPr id="6" name="TextBox 5"/>
          <p:cNvSpPr txBox="1"/>
          <p:nvPr/>
        </p:nvSpPr>
        <p:spPr>
          <a:xfrm>
            <a:off x="415636" y="1023610"/>
            <a:ext cx="8763000" cy="461665"/>
          </a:xfrm>
          <a:prstGeom prst="rect">
            <a:avLst/>
          </a:prstGeom>
          <a:noFill/>
        </p:spPr>
        <p:txBody>
          <a:bodyPr wrap="square" rtlCol="0">
            <a:spAutoFit/>
          </a:bodyPr>
          <a:lstStyle/>
          <a:p>
            <a:r>
              <a:rPr lang="en-US" sz="2400" b="1" dirty="0">
                <a:solidFill>
                  <a:srgbClr val="002060"/>
                </a:solidFill>
                <a:latin typeface="Arial Narrow" pitchFamily="34" charset="0"/>
              </a:rPr>
              <a:t>Aristotle considered these six things to be essential to good drama:</a:t>
            </a:r>
          </a:p>
        </p:txBody>
      </p:sp>
      <p:sp>
        <p:nvSpPr>
          <p:cNvPr id="7" name="TextBox 6"/>
          <p:cNvSpPr txBox="1"/>
          <p:nvPr/>
        </p:nvSpPr>
        <p:spPr>
          <a:xfrm>
            <a:off x="415636" y="1446550"/>
            <a:ext cx="6747164" cy="830997"/>
          </a:xfrm>
          <a:prstGeom prst="rect">
            <a:avLst/>
          </a:prstGeom>
          <a:noFill/>
        </p:spPr>
        <p:txBody>
          <a:bodyPr wrap="square" rtlCol="0">
            <a:spAutoFit/>
          </a:bodyPr>
          <a:lstStyle/>
          <a:p>
            <a:pPr marL="342900" indent="-342900" algn="just">
              <a:buFont typeface="Wingdings" pitchFamily="2" charset="2"/>
              <a:buChar char="Ø"/>
            </a:pPr>
            <a:r>
              <a:rPr lang="en-US" sz="2400" b="1" dirty="0">
                <a:solidFill>
                  <a:srgbClr val="FFFF00"/>
                </a:solidFill>
                <a:latin typeface="Arial Narrow" pitchFamily="34" charset="0"/>
              </a:rPr>
              <a:t>Plot: </a:t>
            </a:r>
            <a:r>
              <a:rPr lang="en-US" sz="2400" b="1" dirty="0">
                <a:solidFill>
                  <a:srgbClr val="002060"/>
                </a:solidFill>
                <a:latin typeface="Arial Narrow" pitchFamily="34" charset="0"/>
              </a:rPr>
              <a:t>This is what happens in the play. Plot refers to the action; the basic storyline of the play. </a:t>
            </a:r>
          </a:p>
        </p:txBody>
      </p:sp>
      <p:sp>
        <p:nvSpPr>
          <p:cNvPr id="9" name="TextBox 8"/>
          <p:cNvSpPr txBox="1"/>
          <p:nvPr/>
        </p:nvSpPr>
        <p:spPr>
          <a:xfrm>
            <a:off x="383588" y="2277547"/>
            <a:ext cx="8083252" cy="1569660"/>
          </a:xfrm>
          <a:prstGeom prst="rect">
            <a:avLst/>
          </a:prstGeom>
          <a:noFill/>
        </p:spPr>
        <p:txBody>
          <a:bodyPr wrap="square" rtlCol="0">
            <a:spAutoFit/>
          </a:bodyPr>
          <a:lstStyle/>
          <a:p>
            <a:pPr marL="342900" indent="-342900" algn="just">
              <a:buFont typeface="Wingdings" pitchFamily="2" charset="2"/>
              <a:buChar char="Ø"/>
            </a:pPr>
            <a:r>
              <a:rPr lang="en-US" sz="2400" b="1" dirty="0">
                <a:solidFill>
                  <a:srgbClr val="FFFF00"/>
                </a:solidFill>
                <a:latin typeface="Arial Narrow" pitchFamily="34" charset="0"/>
              </a:rPr>
              <a:t>Theme:</a:t>
            </a:r>
            <a:r>
              <a:rPr lang="en-US" sz="2400" b="1" dirty="0">
                <a:solidFill>
                  <a:srgbClr val="002060"/>
                </a:solidFill>
                <a:latin typeface="Arial Narrow" pitchFamily="34" charset="0"/>
              </a:rPr>
              <a:t> While plot refers to the action of the play, theme refers to the meaning of the play. Theme is the main idea or lesson to be learned from the play. In some cases, the theme of a play is obvious; other times it is quite subtle. </a:t>
            </a:r>
          </a:p>
        </p:txBody>
      </p:sp>
      <p:sp>
        <p:nvSpPr>
          <p:cNvPr id="11" name="TextBox 10"/>
          <p:cNvSpPr txBox="1"/>
          <p:nvPr/>
        </p:nvSpPr>
        <p:spPr>
          <a:xfrm>
            <a:off x="383588" y="3805535"/>
            <a:ext cx="7833870" cy="1200329"/>
          </a:xfrm>
          <a:prstGeom prst="rect">
            <a:avLst/>
          </a:prstGeom>
          <a:noFill/>
        </p:spPr>
        <p:txBody>
          <a:bodyPr wrap="square" rtlCol="0">
            <a:spAutoFit/>
          </a:bodyPr>
          <a:lstStyle/>
          <a:p>
            <a:pPr marL="342900" indent="-342900" algn="just">
              <a:buFont typeface="Wingdings" pitchFamily="2" charset="2"/>
              <a:buChar char="Ø"/>
            </a:pPr>
            <a:r>
              <a:rPr lang="en-US" sz="2400" b="1" dirty="0">
                <a:solidFill>
                  <a:srgbClr val="FFFF00"/>
                </a:solidFill>
                <a:latin typeface="Arial Narrow" pitchFamily="34" charset="0"/>
              </a:rPr>
              <a:t>Characters: </a:t>
            </a:r>
            <a:r>
              <a:rPr lang="en-US" sz="2400" b="1" dirty="0">
                <a:solidFill>
                  <a:srgbClr val="002060"/>
                </a:solidFill>
                <a:latin typeface="Arial Narrow" pitchFamily="34" charset="0"/>
              </a:rPr>
              <a:t>Characters are the people (sometimes animals or ideas) portrayed by the actors in the play. It is the characters who move the action, or plot, of the play forward. </a:t>
            </a:r>
          </a:p>
        </p:txBody>
      </p:sp>
      <p:sp>
        <p:nvSpPr>
          <p:cNvPr id="12" name="TextBox 11"/>
          <p:cNvSpPr txBox="1"/>
          <p:nvPr/>
        </p:nvSpPr>
        <p:spPr>
          <a:xfrm>
            <a:off x="415636" y="5005864"/>
            <a:ext cx="7861998" cy="1200329"/>
          </a:xfrm>
          <a:prstGeom prst="rect">
            <a:avLst/>
          </a:prstGeom>
          <a:noFill/>
        </p:spPr>
        <p:txBody>
          <a:bodyPr wrap="square" rtlCol="0">
            <a:spAutoFit/>
          </a:bodyPr>
          <a:lstStyle/>
          <a:p>
            <a:pPr marL="342900" indent="-342900">
              <a:buFont typeface="Wingdings" pitchFamily="2" charset="2"/>
              <a:buChar char="Ø"/>
            </a:pPr>
            <a:r>
              <a:rPr lang="en-US" sz="2400" b="1" dirty="0">
                <a:solidFill>
                  <a:srgbClr val="FFFF00"/>
                </a:solidFill>
                <a:latin typeface="Arial Narrow" pitchFamily="34" charset="0"/>
              </a:rPr>
              <a:t>Dialogue: </a:t>
            </a:r>
            <a:r>
              <a:rPr lang="en-US" sz="2400" b="1" dirty="0">
                <a:solidFill>
                  <a:srgbClr val="002060"/>
                </a:solidFill>
                <a:latin typeface="Arial Narrow" pitchFamily="34" charset="0"/>
              </a:rPr>
              <a:t>This refers to the words written by the playwright and spoken by the characters in the play. The dialogue helps move the action of the play along. </a:t>
            </a:r>
          </a:p>
        </p:txBody>
      </p:sp>
    </p:spTree>
    <p:extLst>
      <p:ext uri="{BB962C8B-B14F-4D97-AF65-F5344CB8AC3E}">
        <p14:creationId xmlns:p14="http://schemas.microsoft.com/office/powerpoint/2010/main" val="2371011095"/>
      </p:ext>
    </p:extLst>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amond(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strVal val="#ppt_w*0.70"/>
                                          </p:val>
                                        </p:tav>
                                        <p:tav tm="100000">
                                          <p:val>
                                            <p:strVal val="#ppt_w"/>
                                          </p:val>
                                        </p:tav>
                                      </p:tavLst>
                                    </p:anim>
                                    <p:anim calcmode="lin" valueType="num">
                                      <p:cBhvr>
                                        <p:cTn id="26" dur="1000" fill="hold"/>
                                        <p:tgtEl>
                                          <p:spTgt spid="9"/>
                                        </p:tgtEl>
                                        <p:attrNameLst>
                                          <p:attrName>ppt_h</p:attrName>
                                        </p:attrNameLst>
                                      </p:cBhvr>
                                      <p:tavLst>
                                        <p:tav tm="0">
                                          <p:val>
                                            <p:strVal val="#ppt_h"/>
                                          </p:val>
                                        </p:tav>
                                        <p:tav tm="100000">
                                          <p:val>
                                            <p:strVal val="#ppt_h"/>
                                          </p:val>
                                        </p:tav>
                                      </p:tavLst>
                                    </p:anim>
                                    <p:animEffect transition="in" filter="fade">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0" fill="hold"/>
                                        <p:tgtEl>
                                          <p:spTgt spid="12"/>
                                        </p:tgtEl>
                                        <p:attrNameLst>
                                          <p:attrName>ppt_w</p:attrName>
                                        </p:attrNameLst>
                                      </p:cBhvr>
                                      <p:tavLst>
                                        <p:tav tm="0">
                                          <p:val>
                                            <p:strVal val="#ppt_w*0.70"/>
                                          </p:val>
                                        </p:tav>
                                        <p:tav tm="100000">
                                          <p:val>
                                            <p:strVal val="#ppt_w"/>
                                          </p:val>
                                        </p:tav>
                                      </p:tavLst>
                                    </p:anim>
                                    <p:anim calcmode="lin" valueType="num">
                                      <p:cBhvr>
                                        <p:cTn id="39" dur="1000" fill="hold"/>
                                        <p:tgtEl>
                                          <p:spTgt spid="12"/>
                                        </p:tgtEl>
                                        <p:attrNameLst>
                                          <p:attrName>ppt_h</p:attrName>
                                        </p:attrNameLst>
                                      </p:cBhvr>
                                      <p:tavLst>
                                        <p:tav tm="0">
                                          <p:val>
                                            <p:strVal val="#ppt_h"/>
                                          </p:val>
                                        </p:tav>
                                        <p:tav tm="100000">
                                          <p:val>
                                            <p:strVal val="#ppt_h"/>
                                          </p:val>
                                        </p:tav>
                                      </p:tavLst>
                                    </p:anim>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6" name="Rectangle 5"/>
          <p:cNvSpPr/>
          <p:nvPr/>
        </p:nvSpPr>
        <p:spPr>
          <a:xfrm>
            <a:off x="685800" y="656088"/>
            <a:ext cx="7543800" cy="1200329"/>
          </a:xfrm>
          <a:prstGeom prst="rect">
            <a:avLst/>
          </a:prstGeom>
        </p:spPr>
        <p:txBody>
          <a:bodyPr wrap="square">
            <a:spAutoFit/>
          </a:bodyPr>
          <a:lstStyle/>
          <a:p>
            <a:pPr marL="342900" indent="-342900" algn="just">
              <a:buFont typeface="Wingdings" pitchFamily="2" charset="2"/>
              <a:buChar char="Ø"/>
            </a:pPr>
            <a:r>
              <a:rPr lang="en-US" sz="2400" b="1" dirty="0">
                <a:solidFill>
                  <a:srgbClr val="FFFF00"/>
                </a:solidFill>
                <a:latin typeface="Arial Narrow" pitchFamily="34" charset="0"/>
              </a:rPr>
              <a:t>Music/Rhythm: </a:t>
            </a:r>
            <a:r>
              <a:rPr lang="en-US" sz="2400" b="1" dirty="0">
                <a:solidFill>
                  <a:srgbClr val="002060"/>
                </a:solidFill>
                <a:latin typeface="Arial Narrow" pitchFamily="34" charset="0"/>
              </a:rPr>
              <a:t>While music is often featured in drama, in this case Aristotle was referring to the rhythm of the actors' voices as they speak. </a:t>
            </a:r>
          </a:p>
        </p:txBody>
      </p:sp>
      <p:sp>
        <p:nvSpPr>
          <p:cNvPr id="7" name="TextBox 6"/>
          <p:cNvSpPr txBox="1"/>
          <p:nvPr/>
        </p:nvSpPr>
        <p:spPr>
          <a:xfrm>
            <a:off x="685800" y="2057400"/>
            <a:ext cx="7817497" cy="1200329"/>
          </a:xfrm>
          <a:prstGeom prst="rect">
            <a:avLst/>
          </a:prstGeom>
          <a:noFill/>
        </p:spPr>
        <p:txBody>
          <a:bodyPr wrap="square" rtlCol="0">
            <a:spAutoFit/>
          </a:bodyPr>
          <a:lstStyle/>
          <a:p>
            <a:pPr marL="342900" indent="-342900" algn="just">
              <a:buFont typeface="Wingdings" pitchFamily="2" charset="2"/>
              <a:buChar char="Ø"/>
            </a:pPr>
            <a:r>
              <a:rPr lang="en-US" sz="2400" b="1" dirty="0">
                <a:solidFill>
                  <a:srgbClr val="FFFF00"/>
                </a:solidFill>
                <a:latin typeface="Arial Narrow" pitchFamily="34" charset="0"/>
              </a:rPr>
              <a:t>Spectacle:</a:t>
            </a:r>
            <a:r>
              <a:rPr lang="en-US" sz="2400" b="1" dirty="0">
                <a:solidFill>
                  <a:srgbClr val="002060"/>
                </a:solidFill>
                <a:latin typeface="Arial Narrow" pitchFamily="34" charset="0"/>
              </a:rPr>
              <a:t> This refers to the visual elements of a play: sets, costumes, special effects, etc. Spectacle is everything that the audience sees as they watch the play.</a:t>
            </a:r>
          </a:p>
        </p:txBody>
      </p:sp>
    </p:spTree>
    <p:extLst>
      <p:ext uri="{BB962C8B-B14F-4D97-AF65-F5344CB8AC3E}">
        <p14:creationId xmlns:p14="http://schemas.microsoft.com/office/powerpoint/2010/main" val="141671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4"/>
          <p:cNvSpPr txBox="1"/>
          <p:nvPr/>
        </p:nvSpPr>
        <p:spPr>
          <a:xfrm>
            <a:off x="3200400" y="533400"/>
            <a:ext cx="2993127" cy="523220"/>
          </a:xfrm>
          <a:prstGeom prst="rect">
            <a:avLst/>
          </a:prstGeom>
          <a:noFill/>
        </p:spPr>
        <p:txBody>
          <a:bodyPr wrap="none" rtlCol="0">
            <a:spAutoFit/>
          </a:bodyPr>
          <a:lstStyle/>
          <a:p>
            <a:r>
              <a:rPr lang="en-US" sz="2800" b="1" i="1" u="sng" dirty="0">
                <a:solidFill>
                  <a:srgbClr val="FFFF00"/>
                </a:solidFill>
                <a:latin typeface="Arial Narrow" pitchFamily="34" charset="0"/>
              </a:rPr>
              <a:t>The Modern Theater</a:t>
            </a:r>
          </a:p>
        </p:txBody>
      </p:sp>
      <p:sp>
        <p:nvSpPr>
          <p:cNvPr id="6" name="TextBox 5"/>
          <p:cNvSpPr txBox="1"/>
          <p:nvPr/>
        </p:nvSpPr>
        <p:spPr>
          <a:xfrm>
            <a:off x="727093" y="995065"/>
            <a:ext cx="7543800" cy="1569660"/>
          </a:xfrm>
          <a:prstGeom prst="rect">
            <a:avLst/>
          </a:prstGeom>
          <a:noFill/>
        </p:spPr>
        <p:txBody>
          <a:bodyPr wrap="square" rtlCol="0">
            <a:spAutoFit/>
          </a:bodyPr>
          <a:lstStyle/>
          <a:p>
            <a:pPr algn="just"/>
            <a:r>
              <a:rPr lang="en-US" sz="2400" b="1" dirty="0">
                <a:solidFill>
                  <a:srgbClr val="002060"/>
                </a:solidFill>
              </a:rPr>
              <a:t>	In the modern theater, this list has changed slightly, although you will notice that many of the elements remain the same. The list of essential elements in modern theater is as follows:</a:t>
            </a:r>
          </a:p>
        </p:txBody>
      </p:sp>
      <p:sp>
        <p:nvSpPr>
          <p:cNvPr id="8" name="Rectangle 7"/>
          <p:cNvSpPr/>
          <p:nvPr/>
        </p:nvSpPr>
        <p:spPr>
          <a:xfrm>
            <a:off x="1052945" y="2743200"/>
            <a:ext cx="4572000" cy="3108543"/>
          </a:xfrm>
          <a:prstGeom prst="rect">
            <a:avLst/>
          </a:prstGeom>
        </p:spPr>
        <p:txBody>
          <a:bodyPr>
            <a:spAutoFit/>
          </a:bodyPr>
          <a:lstStyle/>
          <a:p>
            <a:r>
              <a:rPr lang="en-US" sz="2800" b="1" i="1" dirty="0">
                <a:solidFill>
                  <a:srgbClr val="FFFF00"/>
                </a:solidFill>
                <a:latin typeface="Arial Narrow" pitchFamily="34" charset="0"/>
              </a:rPr>
              <a:t>•Characters</a:t>
            </a:r>
          </a:p>
          <a:p>
            <a:r>
              <a:rPr lang="en-US" sz="2800" b="1" i="1" dirty="0">
                <a:solidFill>
                  <a:srgbClr val="FFFF00"/>
                </a:solidFill>
                <a:latin typeface="Arial Narrow" pitchFamily="34" charset="0"/>
              </a:rPr>
              <a:t>•Plot </a:t>
            </a:r>
          </a:p>
          <a:p>
            <a:r>
              <a:rPr lang="en-US" sz="2800" b="1" i="1" dirty="0">
                <a:solidFill>
                  <a:srgbClr val="FFFF00"/>
                </a:solidFill>
                <a:latin typeface="Arial Narrow" pitchFamily="34" charset="0"/>
              </a:rPr>
              <a:t>•Theme </a:t>
            </a:r>
          </a:p>
          <a:p>
            <a:r>
              <a:rPr lang="en-US" sz="2800" b="1" i="1" dirty="0">
                <a:solidFill>
                  <a:srgbClr val="FFFF00"/>
                </a:solidFill>
                <a:latin typeface="Arial Narrow" pitchFamily="34" charset="0"/>
              </a:rPr>
              <a:t>•Dialogue </a:t>
            </a:r>
          </a:p>
          <a:p>
            <a:r>
              <a:rPr lang="en-US" sz="2800" b="1" i="1" dirty="0">
                <a:solidFill>
                  <a:srgbClr val="FFFF00"/>
                </a:solidFill>
                <a:latin typeface="Arial Narrow" pitchFamily="34" charset="0"/>
              </a:rPr>
              <a:t>•Convention </a:t>
            </a:r>
          </a:p>
          <a:p>
            <a:r>
              <a:rPr lang="en-US" sz="2800" b="1" i="1" dirty="0">
                <a:solidFill>
                  <a:srgbClr val="FFFF00"/>
                </a:solidFill>
                <a:latin typeface="Arial Narrow" pitchFamily="34" charset="0"/>
              </a:rPr>
              <a:t>•Genre </a:t>
            </a:r>
          </a:p>
          <a:p>
            <a:r>
              <a:rPr lang="en-US" sz="2800" b="1" i="1" dirty="0">
                <a:solidFill>
                  <a:srgbClr val="FFFF00"/>
                </a:solidFill>
                <a:latin typeface="Arial Narrow" pitchFamily="34" charset="0"/>
              </a:rPr>
              <a:t>•Audience</a:t>
            </a:r>
          </a:p>
        </p:txBody>
      </p:sp>
    </p:spTree>
    <p:extLst>
      <p:ext uri="{BB962C8B-B14F-4D97-AF65-F5344CB8AC3E}">
        <p14:creationId xmlns:p14="http://schemas.microsoft.com/office/powerpoint/2010/main" val="3197944726"/>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amond(in)">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0" fill="hold"/>
                                        <p:tgtEl>
                                          <p:spTgt spid="8"/>
                                        </p:tgtEl>
                                        <p:attrNameLst>
                                          <p:attrName>ppt_x</p:attrName>
                                        </p:attrNameLst>
                                      </p:cBhvr>
                                      <p:tavLst>
                                        <p:tav tm="0">
                                          <p:val>
                                            <p:strVal val="#ppt_x"/>
                                          </p:val>
                                        </p:tav>
                                        <p:tav tm="100000">
                                          <p:val>
                                            <p:strVal val="#ppt_x"/>
                                          </p:val>
                                        </p:tav>
                                      </p:tavLst>
                                    </p:anim>
                                    <p:anim calcmode="lin" valueType="num">
                                      <p:cBhvr additive="base">
                                        <p:cTn id="20" dur="5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Rectangle 4"/>
          <p:cNvSpPr/>
          <p:nvPr/>
        </p:nvSpPr>
        <p:spPr>
          <a:xfrm>
            <a:off x="2971800" y="533400"/>
            <a:ext cx="2993127" cy="523220"/>
          </a:xfrm>
          <a:prstGeom prst="rect">
            <a:avLst/>
          </a:prstGeom>
        </p:spPr>
        <p:txBody>
          <a:bodyPr wrap="none">
            <a:spAutoFit/>
          </a:bodyPr>
          <a:lstStyle/>
          <a:p>
            <a:r>
              <a:rPr lang="en-US" sz="2800" b="1" i="1" u="sng" dirty="0">
                <a:solidFill>
                  <a:srgbClr val="FFFF00"/>
                </a:solidFill>
                <a:latin typeface="Arial Narrow" pitchFamily="34" charset="0"/>
              </a:rPr>
              <a:t>The Modern Theater</a:t>
            </a:r>
          </a:p>
        </p:txBody>
      </p:sp>
      <p:sp>
        <p:nvSpPr>
          <p:cNvPr id="6" name="Rectangle 5"/>
          <p:cNvSpPr/>
          <p:nvPr/>
        </p:nvSpPr>
        <p:spPr>
          <a:xfrm>
            <a:off x="685800" y="976001"/>
            <a:ext cx="7772400" cy="1200329"/>
          </a:xfrm>
          <a:prstGeom prst="rect">
            <a:avLst/>
          </a:prstGeom>
        </p:spPr>
        <p:txBody>
          <a:bodyPr wrap="square">
            <a:spAutoFit/>
          </a:bodyPr>
          <a:lstStyle/>
          <a:p>
            <a:pPr algn="just"/>
            <a:r>
              <a:rPr lang="en-US" sz="2400" b="1" dirty="0">
                <a:solidFill>
                  <a:srgbClr val="002060"/>
                </a:solidFill>
                <a:latin typeface="Arial Narrow" pitchFamily="34" charset="0"/>
              </a:rPr>
              <a:t>The first four, </a:t>
            </a:r>
            <a:r>
              <a:rPr lang="en-US" sz="2400" b="1" u="sng" dirty="0">
                <a:solidFill>
                  <a:srgbClr val="002060"/>
                </a:solidFill>
                <a:latin typeface="Arial Narrow" pitchFamily="34" charset="0"/>
              </a:rPr>
              <a:t>character,</a:t>
            </a:r>
            <a:r>
              <a:rPr lang="en-US" sz="2400" b="1" dirty="0">
                <a:solidFill>
                  <a:srgbClr val="002060"/>
                </a:solidFill>
                <a:latin typeface="Arial Narrow" pitchFamily="34" charset="0"/>
              </a:rPr>
              <a:t> </a:t>
            </a:r>
            <a:r>
              <a:rPr lang="en-US" sz="2400" b="1" u="sng" dirty="0">
                <a:solidFill>
                  <a:srgbClr val="002060"/>
                </a:solidFill>
                <a:latin typeface="Arial Narrow" pitchFamily="34" charset="0"/>
              </a:rPr>
              <a:t>plot,</a:t>
            </a:r>
            <a:r>
              <a:rPr lang="en-US" sz="2400" b="1" dirty="0">
                <a:solidFill>
                  <a:srgbClr val="002060"/>
                </a:solidFill>
                <a:latin typeface="Arial Narrow" pitchFamily="34" charset="0"/>
              </a:rPr>
              <a:t> </a:t>
            </a:r>
            <a:r>
              <a:rPr lang="en-US" sz="2400" b="1" u="sng" dirty="0">
                <a:solidFill>
                  <a:srgbClr val="002060"/>
                </a:solidFill>
                <a:latin typeface="Arial Narrow" pitchFamily="34" charset="0"/>
              </a:rPr>
              <a:t>theme</a:t>
            </a:r>
            <a:r>
              <a:rPr lang="en-US" sz="2400" b="1" dirty="0">
                <a:solidFill>
                  <a:srgbClr val="002060"/>
                </a:solidFill>
                <a:latin typeface="Arial Narrow" pitchFamily="34" charset="0"/>
              </a:rPr>
              <a:t> and </a:t>
            </a:r>
            <a:r>
              <a:rPr lang="en-US" sz="2400" b="1" u="sng" dirty="0">
                <a:solidFill>
                  <a:srgbClr val="002060"/>
                </a:solidFill>
                <a:latin typeface="Arial Narrow" pitchFamily="34" charset="0"/>
              </a:rPr>
              <a:t>dialogue</a:t>
            </a:r>
            <a:r>
              <a:rPr lang="en-US" sz="2400" b="1" dirty="0">
                <a:solidFill>
                  <a:srgbClr val="002060"/>
                </a:solidFill>
                <a:latin typeface="Arial Narrow" pitchFamily="34" charset="0"/>
              </a:rPr>
              <a:t> remain the same, but the following additions are now also considered essential elements of drama.</a:t>
            </a:r>
          </a:p>
        </p:txBody>
      </p:sp>
      <p:sp>
        <p:nvSpPr>
          <p:cNvPr id="7" name="Rectangle 6"/>
          <p:cNvSpPr/>
          <p:nvPr/>
        </p:nvSpPr>
        <p:spPr>
          <a:xfrm>
            <a:off x="634117" y="2176329"/>
            <a:ext cx="7620000" cy="1200329"/>
          </a:xfrm>
          <a:prstGeom prst="rect">
            <a:avLst/>
          </a:prstGeom>
        </p:spPr>
        <p:txBody>
          <a:bodyPr wrap="square">
            <a:spAutoFit/>
          </a:bodyPr>
          <a:lstStyle/>
          <a:p>
            <a:pPr algn="just"/>
            <a:r>
              <a:rPr lang="en-US" sz="2400" b="1" i="1" dirty="0">
                <a:solidFill>
                  <a:srgbClr val="FFFF00"/>
                </a:solidFill>
                <a:latin typeface="Arial Narrow" pitchFamily="34" charset="0"/>
              </a:rPr>
              <a:t>•Convention: </a:t>
            </a:r>
            <a:r>
              <a:rPr lang="en-US" sz="2400" b="1" dirty="0">
                <a:solidFill>
                  <a:srgbClr val="002060"/>
                </a:solidFill>
                <a:latin typeface="Arial Narrow" pitchFamily="34" charset="0"/>
              </a:rPr>
              <a:t>These are the techniques and methods used by the playwright and director to create the desired stylistic effect. </a:t>
            </a:r>
          </a:p>
        </p:txBody>
      </p:sp>
      <p:sp>
        <p:nvSpPr>
          <p:cNvPr id="8" name="Rectangle 7"/>
          <p:cNvSpPr/>
          <p:nvPr/>
        </p:nvSpPr>
        <p:spPr>
          <a:xfrm>
            <a:off x="623998" y="3317389"/>
            <a:ext cx="7488382" cy="1200329"/>
          </a:xfrm>
          <a:prstGeom prst="rect">
            <a:avLst/>
          </a:prstGeom>
        </p:spPr>
        <p:txBody>
          <a:bodyPr wrap="square">
            <a:spAutoFit/>
          </a:bodyPr>
          <a:lstStyle/>
          <a:p>
            <a:pPr algn="just"/>
            <a:r>
              <a:rPr lang="en-US" sz="2400" b="1" i="1" dirty="0">
                <a:solidFill>
                  <a:srgbClr val="FFFF00"/>
                </a:solidFill>
                <a:latin typeface="Arial Narrow" pitchFamily="34" charset="0"/>
              </a:rPr>
              <a:t>•Genre:</a:t>
            </a:r>
            <a:r>
              <a:rPr lang="en-US" sz="2400" b="1" dirty="0">
                <a:solidFill>
                  <a:srgbClr val="002060"/>
                </a:solidFill>
                <a:latin typeface="Arial Narrow" pitchFamily="34" charset="0"/>
              </a:rPr>
              <a:t> Genre refers to the type of play. Some examples of different genres include comedy, tragedy, mystery and historical play. </a:t>
            </a:r>
          </a:p>
        </p:txBody>
      </p:sp>
      <p:sp>
        <p:nvSpPr>
          <p:cNvPr id="9" name="Rectangle 8"/>
          <p:cNvSpPr/>
          <p:nvPr/>
        </p:nvSpPr>
        <p:spPr>
          <a:xfrm>
            <a:off x="623998" y="4517718"/>
            <a:ext cx="7834202" cy="1938992"/>
          </a:xfrm>
          <a:prstGeom prst="rect">
            <a:avLst/>
          </a:prstGeom>
        </p:spPr>
        <p:txBody>
          <a:bodyPr wrap="square">
            <a:spAutoFit/>
          </a:bodyPr>
          <a:lstStyle/>
          <a:p>
            <a:pPr algn="just"/>
            <a:r>
              <a:rPr lang="en-US" sz="2400" b="1" i="1" dirty="0">
                <a:solidFill>
                  <a:srgbClr val="FFFF00"/>
                </a:solidFill>
                <a:latin typeface="Arial Narrow" pitchFamily="34" charset="0"/>
              </a:rPr>
              <a:t>•Audience: </a:t>
            </a:r>
            <a:r>
              <a:rPr lang="en-US" sz="2400" b="1" dirty="0">
                <a:solidFill>
                  <a:srgbClr val="002060"/>
                </a:solidFill>
                <a:latin typeface="Arial Narrow" pitchFamily="34" charset="0"/>
              </a:rPr>
              <a:t>This is the group of people who watch the play. Many playwrights and actors consider the audience to be the most important element of drama, as all of the effort put in to writing and producing a play is for the enjoyment of the audience.</a:t>
            </a:r>
          </a:p>
        </p:txBody>
      </p:sp>
    </p:spTree>
    <p:extLst>
      <p:ext uri="{BB962C8B-B14F-4D97-AF65-F5344CB8AC3E}">
        <p14:creationId xmlns:p14="http://schemas.microsoft.com/office/powerpoint/2010/main" val="2261432350"/>
      </p:ext>
    </p:extLst>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lide(fromBottom)">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lide(fromBottom)">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slide(fromBottom)">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7" name="Explosion 2 6"/>
          <p:cNvSpPr/>
          <p:nvPr/>
        </p:nvSpPr>
        <p:spPr>
          <a:xfrm>
            <a:off x="1430482" y="1447800"/>
            <a:ext cx="5960918" cy="3276600"/>
          </a:xfrm>
          <a:prstGeom prst="irregularSeal2">
            <a:avLst/>
          </a:prstGeom>
          <a:ln>
            <a:solidFill>
              <a:srgbClr val="FF0000"/>
            </a:solidFill>
          </a:ln>
          <a:effectLst>
            <a:outerShdw blurRad="40000" dist="20000" dir="5400000" rotWithShape="0">
              <a:srgbClr val="000000">
                <a:alpha val="38000"/>
              </a:srgbClr>
            </a:outerShdw>
            <a:reflection blurRad="6350" stA="50000" endA="300" endPos="90000" dist="50800" dir="5400000" sy="-100000" algn="bl" rotWithShape="0"/>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en-US" sz="4400" b="1" dirty="0">
                <a:solidFill>
                  <a:srgbClr val="C00000"/>
                </a:solidFill>
                <a:latin typeface="Agency FB" pitchFamily="34" charset="0"/>
              </a:rPr>
              <a:t>LITERARY ELEMENTS</a:t>
            </a:r>
          </a:p>
        </p:txBody>
      </p:sp>
    </p:spTree>
    <p:extLst>
      <p:ext uri="{BB962C8B-B14F-4D97-AF65-F5344CB8AC3E}">
        <p14:creationId xmlns:p14="http://schemas.microsoft.com/office/powerpoint/2010/main" val="3396431199"/>
      </p:ext>
    </p:extLst>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1" nodeType="clickEffect">
                                  <p:stCondLst>
                                    <p:cond delay="0"/>
                                  </p:stCondLst>
                                  <p:childTnLst>
                                    <p:animRot by="216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Rectangle 4"/>
          <p:cNvSpPr/>
          <p:nvPr/>
        </p:nvSpPr>
        <p:spPr>
          <a:xfrm>
            <a:off x="914400" y="609600"/>
            <a:ext cx="4891083" cy="461665"/>
          </a:xfrm>
          <a:prstGeom prst="rect">
            <a:avLst/>
          </a:prstGeom>
        </p:spPr>
        <p:txBody>
          <a:bodyPr wrap="none">
            <a:spAutoFit/>
          </a:bodyPr>
          <a:lstStyle/>
          <a:p>
            <a:r>
              <a:rPr lang="en-US" sz="2400" b="1" dirty="0">
                <a:solidFill>
                  <a:srgbClr val="002060"/>
                </a:solidFill>
                <a:latin typeface="Arial Narrow" pitchFamily="34" charset="0"/>
              </a:rPr>
              <a:t>There are six stages in a plot structure.</a:t>
            </a:r>
            <a:endParaRPr lang="en-US" sz="2400" dirty="0">
              <a:solidFill>
                <a:srgbClr val="002060"/>
              </a:solidFill>
              <a:latin typeface="Arial Narrow" pitchFamily="34" charset="0"/>
            </a:endParaRPr>
          </a:p>
        </p:txBody>
      </p:sp>
      <p:cxnSp>
        <p:nvCxnSpPr>
          <p:cNvPr id="7" name="Straight Connector 6"/>
          <p:cNvCxnSpPr/>
          <p:nvPr/>
        </p:nvCxnSpPr>
        <p:spPr>
          <a:xfrm>
            <a:off x="609600" y="3740727"/>
            <a:ext cx="2286000" cy="69273"/>
          </a:xfrm>
          <a:prstGeom prst="line">
            <a:avLst/>
          </a:prstGeom>
          <a:ln>
            <a:solidFill>
              <a:srgbClr val="0070C0"/>
            </a:solidFill>
          </a:ln>
        </p:spPr>
        <p:style>
          <a:lnRef idx="3">
            <a:schemeClr val="dk1"/>
          </a:lnRef>
          <a:fillRef idx="0">
            <a:schemeClr val="dk1"/>
          </a:fillRef>
          <a:effectRef idx="2">
            <a:schemeClr val="dk1"/>
          </a:effectRef>
          <a:fontRef idx="minor">
            <a:schemeClr val="tx1"/>
          </a:fontRef>
        </p:style>
      </p:cxnSp>
      <p:cxnSp>
        <p:nvCxnSpPr>
          <p:cNvPr id="12" name="Straight Connector 11"/>
          <p:cNvCxnSpPr/>
          <p:nvPr/>
        </p:nvCxnSpPr>
        <p:spPr>
          <a:xfrm flipV="1">
            <a:off x="2895600" y="1981202"/>
            <a:ext cx="1600200" cy="1828800"/>
          </a:xfrm>
          <a:prstGeom prst="line">
            <a:avLst/>
          </a:prstGeom>
          <a:ln>
            <a:solidFill>
              <a:srgbClr val="0070C0"/>
            </a:solidFill>
          </a:ln>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flipH="1" flipV="1">
            <a:off x="4495800" y="1981202"/>
            <a:ext cx="1295400" cy="1828800"/>
          </a:xfrm>
          <a:prstGeom prst="line">
            <a:avLst/>
          </a:prstGeom>
          <a:ln>
            <a:solidFill>
              <a:srgbClr val="0070C0"/>
            </a:solidFill>
          </a:ln>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flipH="1">
            <a:off x="5805484" y="3796146"/>
            <a:ext cx="2576516" cy="13856"/>
          </a:xfrm>
          <a:prstGeom prst="line">
            <a:avLst/>
          </a:prstGeom>
          <a:ln>
            <a:solidFill>
              <a:srgbClr val="0070C0"/>
            </a:solidFill>
          </a:ln>
        </p:spPr>
        <p:style>
          <a:lnRef idx="3">
            <a:schemeClr val="dk1"/>
          </a:lnRef>
          <a:fillRef idx="0">
            <a:schemeClr val="dk1"/>
          </a:fillRef>
          <a:effectRef idx="2">
            <a:schemeClr val="dk1"/>
          </a:effectRef>
          <a:fontRef idx="minor">
            <a:schemeClr val="tx1"/>
          </a:fontRef>
        </p:style>
      </p:cxnSp>
      <p:sp>
        <p:nvSpPr>
          <p:cNvPr id="1025" name="TextBox 1024"/>
          <p:cNvSpPr txBox="1"/>
          <p:nvPr/>
        </p:nvSpPr>
        <p:spPr>
          <a:xfrm>
            <a:off x="914400" y="3810002"/>
            <a:ext cx="1600200" cy="461665"/>
          </a:xfrm>
          <a:prstGeom prst="rect">
            <a:avLst/>
          </a:prstGeom>
          <a:noFill/>
        </p:spPr>
        <p:txBody>
          <a:bodyPr wrap="square" rtlCol="0">
            <a:spAutoFit/>
          </a:bodyPr>
          <a:lstStyle/>
          <a:p>
            <a:r>
              <a:rPr lang="en-US" sz="2400" b="1" i="1" dirty="0">
                <a:solidFill>
                  <a:srgbClr val="FF0000"/>
                </a:solidFill>
                <a:latin typeface="Arial Narrow" pitchFamily="34" charset="0"/>
              </a:rPr>
              <a:t>Exposition</a:t>
            </a:r>
          </a:p>
        </p:txBody>
      </p:sp>
      <p:sp>
        <p:nvSpPr>
          <p:cNvPr id="1027" name="TextBox 1026"/>
          <p:cNvSpPr txBox="1"/>
          <p:nvPr/>
        </p:nvSpPr>
        <p:spPr>
          <a:xfrm rot="18697447">
            <a:off x="2495887" y="2565865"/>
            <a:ext cx="1771639" cy="461665"/>
          </a:xfrm>
          <a:prstGeom prst="rect">
            <a:avLst/>
          </a:prstGeom>
          <a:noFill/>
        </p:spPr>
        <p:txBody>
          <a:bodyPr wrap="none" rtlCol="0">
            <a:spAutoFit/>
          </a:bodyPr>
          <a:lstStyle/>
          <a:p>
            <a:r>
              <a:rPr lang="en-US" sz="2400" b="1" i="1" dirty="0">
                <a:solidFill>
                  <a:srgbClr val="FF0000"/>
                </a:solidFill>
                <a:latin typeface="Arial Narrow" pitchFamily="34" charset="0"/>
              </a:rPr>
              <a:t>Rising</a:t>
            </a:r>
            <a:r>
              <a:rPr lang="en-US" sz="2400" b="1" i="1" dirty="0">
                <a:solidFill>
                  <a:srgbClr val="FFFF00"/>
                </a:solidFill>
                <a:latin typeface="Arial Narrow" pitchFamily="34" charset="0"/>
              </a:rPr>
              <a:t> </a:t>
            </a:r>
            <a:r>
              <a:rPr lang="en-US" sz="2400" b="1" i="1" dirty="0">
                <a:solidFill>
                  <a:srgbClr val="FF0000"/>
                </a:solidFill>
                <a:latin typeface="Arial Narrow" pitchFamily="34" charset="0"/>
              </a:rPr>
              <a:t>action</a:t>
            </a:r>
          </a:p>
        </p:txBody>
      </p:sp>
      <p:sp>
        <p:nvSpPr>
          <p:cNvPr id="1028" name="TextBox 1027"/>
          <p:cNvSpPr txBox="1"/>
          <p:nvPr/>
        </p:nvSpPr>
        <p:spPr>
          <a:xfrm rot="18636577">
            <a:off x="2840969" y="2944680"/>
            <a:ext cx="1883849" cy="461665"/>
          </a:xfrm>
          <a:prstGeom prst="rect">
            <a:avLst/>
          </a:prstGeom>
          <a:noFill/>
        </p:spPr>
        <p:txBody>
          <a:bodyPr wrap="none" rtlCol="0">
            <a:spAutoFit/>
          </a:bodyPr>
          <a:lstStyle/>
          <a:p>
            <a:r>
              <a:rPr lang="en-US" sz="2400" b="1" i="1" dirty="0">
                <a:solidFill>
                  <a:srgbClr val="FF0000"/>
                </a:solidFill>
                <a:latin typeface="Arial Narrow" pitchFamily="34" charset="0"/>
              </a:rPr>
              <a:t>complications</a:t>
            </a:r>
          </a:p>
        </p:txBody>
      </p:sp>
      <p:sp>
        <p:nvSpPr>
          <p:cNvPr id="1029" name="TextBox 1028"/>
          <p:cNvSpPr txBox="1"/>
          <p:nvPr/>
        </p:nvSpPr>
        <p:spPr>
          <a:xfrm>
            <a:off x="3124200" y="1150205"/>
            <a:ext cx="3128677" cy="830997"/>
          </a:xfrm>
          <a:prstGeom prst="rect">
            <a:avLst/>
          </a:prstGeom>
          <a:noFill/>
        </p:spPr>
        <p:txBody>
          <a:bodyPr wrap="none" rtlCol="0">
            <a:spAutoFit/>
          </a:bodyPr>
          <a:lstStyle/>
          <a:p>
            <a:r>
              <a:rPr lang="en-US" sz="2400" i="1" dirty="0"/>
              <a:t>              </a:t>
            </a:r>
            <a:r>
              <a:rPr lang="en-US" sz="2400" b="1" i="1" dirty="0">
                <a:solidFill>
                  <a:srgbClr val="FF0000"/>
                </a:solidFill>
              </a:rPr>
              <a:t>Crisis</a:t>
            </a:r>
          </a:p>
          <a:p>
            <a:r>
              <a:rPr lang="en-US" sz="2400" b="1" i="1" dirty="0">
                <a:solidFill>
                  <a:srgbClr val="FF0000"/>
                </a:solidFill>
              </a:rPr>
              <a:t>Turning point or climax</a:t>
            </a:r>
          </a:p>
        </p:txBody>
      </p:sp>
      <p:sp>
        <p:nvSpPr>
          <p:cNvPr id="1030" name="TextBox 1029"/>
          <p:cNvSpPr txBox="1"/>
          <p:nvPr/>
        </p:nvSpPr>
        <p:spPr>
          <a:xfrm rot="3284554">
            <a:off x="4499781" y="2591205"/>
            <a:ext cx="1813317" cy="461665"/>
          </a:xfrm>
          <a:prstGeom prst="rect">
            <a:avLst/>
          </a:prstGeom>
          <a:noFill/>
        </p:spPr>
        <p:txBody>
          <a:bodyPr wrap="none" rtlCol="0">
            <a:spAutoFit/>
          </a:bodyPr>
          <a:lstStyle/>
          <a:p>
            <a:r>
              <a:rPr lang="en-US" sz="2400" b="1" i="1" dirty="0">
                <a:solidFill>
                  <a:srgbClr val="FF0000"/>
                </a:solidFill>
                <a:latin typeface="Arial Narrow" pitchFamily="34" charset="0"/>
              </a:rPr>
              <a:t>Falling action</a:t>
            </a:r>
          </a:p>
        </p:txBody>
      </p:sp>
      <p:sp>
        <p:nvSpPr>
          <p:cNvPr id="1031" name="TextBox 1030"/>
          <p:cNvSpPr txBox="1"/>
          <p:nvPr/>
        </p:nvSpPr>
        <p:spPr>
          <a:xfrm>
            <a:off x="6348987" y="3391371"/>
            <a:ext cx="1489510" cy="461665"/>
          </a:xfrm>
          <a:prstGeom prst="rect">
            <a:avLst/>
          </a:prstGeom>
          <a:noFill/>
        </p:spPr>
        <p:txBody>
          <a:bodyPr wrap="none" rtlCol="0">
            <a:spAutoFit/>
          </a:bodyPr>
          <a:lstStyle/>
          <a:p>
            <a:r>
              <a:rPr lang="en-US" sz="2400" b="1" i="1" dirty="0">
                <a:solidFill>
                  <a:srgbClr val="FF0000"/>
                </a:solidFill>
                <a:latin typeface="Arial Narrow" pitchFamily="34" charset="0"/>
              </a:rPr>
              <a:t>Resolution</a:t>
            </a:r>
          </a:p>
        </p:txBody>
      </p:sp>
      <p:sp>
        <p:nvSpPr>
          <p:cNvPr id="1032" name="TextBox 1031"/>
          <p:cNvSpPr txBox="1"/>
          <p:nvPr/>
        </p:nvSpPr>
        <p:spPr>
          <a:xfrm>
            <a:off x="6252876" y="3853036"/>
            <a:ext cx="1851789" cy="461665"/>
          </a:xfrm>
          <a:prstGeom prst="rect">
            <a:avLst/>
          </a:prstGeom>
          <a:noFill/>
        </p:spPr>
        <p:txBody>
          <a:bodyPr wrap="none" rtlCol="0">
            <a:spAutoFit/>
          </a:bodyPr>
          <a:lstStyle/>
          <a:p>
            <a:r>
              <a:rPr lang="en-US" sz="2400" b="1" i="1" dirty="0">
                <a:solidFill>
                  <a:srgbClr val="FF0000"/>
                </a:solidFill>
                <a:latin typeface="Arial Narrow" pitchFamily="34" charset="0"/>
              </a:rPr>
              <a:t>(denouement)</a:t>
            </a:r>
          </a:p>
        </p:txBody>
      </p:sp>
    </p:spTree>
    <p:extLst>
      <p:ext uri="{BB962C8B-B14F-4D97-AF65-F5344CB8AC3E}">
        <p14:creationId xmlns:p14="http://schemas.microsoft.com/office/powerpoint/2010/main" val="9204443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25"/>
                                        </p:tgtEl>
                                        <p:attrNameLst>
                                          <p:attrName>style.visibility</p:attrName>
                                        </p:attrNameLst>
                                      </p:cBhvr>
                                      <p:to>
                                        <p:strVal val="visible"/>
                                      </p:to>
                                    </p:set>
                                    <p:anim calcmode="lin" valueType="num">
                                      <p:cBhvr additive="base">
                                        <p:cTn id="12" dur="500" fill="hold"/>
                                        <p:tgtEl>
                                          <p:spTgt spid="1025"/>
                                        </p:tgtEl>
                                        <p:attrNameLst>
                                          <p:attrName>ppt_x</p:attrName>
                                        </p:attrNameLst>
                                      </p:cBhvr>
                                      <p:tavLst>
                                        <p:tav tm="0">
                                          <p:val>
                                            <p:strVal val="#ppt_x"/>
                                          </p:val>
                                        </p:tav>
                                        <p:tav tm="100000">
                                          <p:val>
                                            <p:strVal val="#ppt_x"/>
                                          </p:val>
                                        </p:tav>
                                      </p:tavLst>
                                    </p:anim>
                                    <p:anim calcmode="lin" valueType="num">
                                      <p:cBhvr additive="base">
                                        <p:cTn id="13"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27"/>
                                        </p:tgtEl>
                                        <p:attrNameLst>
                                          <p:attrName>style.visibility</p:attrName>
                                        </p:attrNameLst>
                                      </p:cBhvr>
                                      <p:to>
                                        <p:strVal val="visible"/>
                                      </p:to>
                                    </p:set>
                                    <p:anim calcmode="lin" valueType="num">
                                      <p:cBhvr additive="base">
                                        <p:cTn id="18" dur="500" fill="hold"/>
                                        <p:tgtEl>
                                          <p:spTgt spid="1027"/>
                                        </p:tgtEl>
                                        <p:attrNameLst>
                                          <p:attrName>ppt_x</p:attrName>
                                        </p:attrNameLst>
                                      </p:cBhvr>
                                      <p:tavLst>
                                        <p:tav tm="0">
                                          <p:val>
                                            <p:strVal val="#ppt_x"/>
                                          </p:val>
                                        </p:tav>
                                        <p:tav tm="100000">
                                          <p:val>
                                            <p:strVal val="#ppt_x"/>
                                          </p:val>
                                        </p:tav>
                                      </p:tavLst>
                                    </p:anim>
                                    <p:anim calcmode="lin" valueType="num">
                                      <p:cBhvr additive="base">
                                        <p:cTn id="19"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slide(fromBottom)">
                                      <p:cBhvr>
                                        <p:cTn id="24" dur="500"/>
                                        <p:tgtEl>
                                          <p:spTgt spid="1028"/>
                                        </p:tgtEl>
                                      </p:cBhvr>
                                    </p:animEffect>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0"/>
                                          </p:stCondLst>
                                        </p:cTn>
                                        <p:tgtEl>
                                          <p:spTgt spid="1029"/>
                                        </p:tgtEl>
                                        <p:attrNameLst>
                                          <p:attrName>style.visibility</p:attrName>
                                        </p:attrNameLst>
                                      </p:cBhvr>
                                      <p:to>
                                        <p:strVal val="visible"/>
                                      </p:to>
                                    </p:set>
                                    <p:anim to="" calcmode="lin" valueType="num">
                                      <p:cBhvr>
                                        <p:cTn id="29" dur="1" fill="hold"/>
                                        <p:tgtEl>
                                          <p:spTgt spid="1029"/>
                                        </p:tgtEl>
                                        <p:attrNameLst>
                                          <p:attrName/>
                                        </p:attrNameLst>
                                      </p:cBhvr>
                                    </p:anim>
                                  </p:childTnLst>
                                </p:cTn>
                              </p:par>
                            </p:childTnLst>
                          </p:cTn>
                        </p:par>
                      </p:childTnLst>
                    </p:cTn>
                  </p:par>
                  <p:par>
                    <p:cTn id="30" fill="hold">
                      <p:stCondLst>
                        <p:cond delay="indefinite"/>
                      </p:stCondLst>
                      <p:childTnLst>
                        <p:par>
                          <p:cTn id="31" fill="hold">
                            <p:stCondLst>
                              <p:cond delay="0"/>
                            </p:stCondLst>
                            <p:childTnLst>
                              <p:par>
                                <p:cTn id="32" presetID="18" presetClass="entr" presetSubtype="12" fill="hold" grpId="0" nodeType="clickEffect">
                                  <p:stCondLst>
                                    <p:cond delay="0"/>
                                  </p:stCondLst>
                                  <p:childTnLst>
                                    <p:set>
                                      <p:cBhvr>
                                        <p:cTn id="33" dur="1" fill="hold">
                                          <p:stCondLst>
                                            <p:cond delay="0"/>
                                          </p:stCondLst>
                                        </p:cTn>
                                        <p:tgtEl>
                                          <p:spTgt spid="1030"/>
                                        </p:tgtEl>
                                        <p:attrNameLst>
                                          <p:attrName>style.visibility</p:attrName>
                                        </p:attrNameLst>
                                      </p:cBhvr>
                                      <p:to>
                                        <p:strVal val="visible"/>
                                      </p:to>
                                    </p:set>
                                    <p:animEffect transition="in" filter="strips(downLeft)">
                                      <p:cBhvr>
                                        <p:cTn id="34" dur="500"/>
                                        <p:tgtEl>
                                          <p:spTgt spid="103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31"/>
                                        </p:tgtEl>
                                        <p:attrNameLst>
                                          <p:attrName>style.visibility</p:attrName>
                                        </p:attrNameLst>
                                      </p:cBhvr>
                                      <p:to>
                                        <p:strVal val="visible"/>
                                      </p:to>
                                    </p:set>
                                    <p:anim calcmode="lin" valueType="num">
                                      <p:cBhvr additive="base">
                                        <p:cTn id="39" dur="500" fill="hold"/>
                                        <p:tgtEl>
                                          <p:spTgt spid="1031"/>
                                        </p:tgtEl>
                                        <p:attrNameLst>
                                          <p:attrName>ppt_x</p:attrName>
                                        </p:attrNameLst>
                                      </p:cBhvr>
                                      <p:tavLst>
                                        <p:tav tm="0">
                                          <p:val>
                                            <p:strVal val="#ppt_x"/>
                                          </p:val>
                                        </p:tav>
                                        <p:tav tm="100000">
                                          <p:val>
                                            <p:strVal val="#ppt_x"/>
                                          </p:val>
                                        </p:tav>
                                      </p:tavLst>
                                    </p:anim>
                                    <p:anim calcmode="lin" valueType="num">
                                      <p:cBhvr additive="base">
                                        <p:cTn id="40"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1032"/>
                                        </p:tgtEl>
                                        <p:attrNameLst>
                                          <p:attrName>style.visibility</p:attrName>
                                        </p:attrNameLst>
                                      </p:cBhvr>
                                      <p:to>
                                        <p:strVal val="visible"/>
                                      </p:to>
                                    </p:set>
                                    <p:animEffect transition="in" filter="slide(fromBottom)">
                                      <p:cBhvr>
                                        <p:cTn id="45"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25" grpId="0"/>
      <p:bldP spid="1027" grpId="0"/>
      <p:bldP spid="1028" grpId="0"/>
      <p:bldP spid="1029" grpId="0"/>
      <p:bldP spid="1030" grpId="0"/>
      <p:bldP spid="1031" grpId="0"/>
      <p:bldP spid="10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710"/>
            <a:ext cx="9144000" cy="6885709"/>
          </a:xfrm>
        </p:spPr>
      </p:pic>
      <p:sp>
        <p:nvSpPr>
          <p:cNvPr id="5" name="Rectangle 4"/>
          <p:cNvSpPr/>
          <p:nvPr/>
        </p:nvSpPr>
        <p:spPr>
          <a:xfrm>
            <a:off x="838200" y="526473"/>
            <a:ext cx="6858000" cy="461665"/>
          </a:xfrm>
          <a:prstGeom prst="rect">
            <a:avLst/>
          </a:prstGeom>
        </p:spPr>
        <p:txBody>
          <a:bodyPr wrap="square">
            <a:spAutoFit/>
          </a:bodyPr>
          <a:lstStyle/>
          <a:p>
            <a:r>
              <a:rPr lang="en-US" sz="2400" b="1" i="1" u="sng" dirty="0">
                <a:solidFill>
                  <a:srgbClr val="FFFF00"/>
                </a:solidFill>
                <a:latin typeface="Arial Narrow" pitchFamily="34" charset="0"/>
              </a:rPr>
              <a:t>1.Initial incident</a:t>
            </a:r>
            <a:r>
              <a:rPr lang="en-US" sz="2400" b="1" dirty="0">
                <a:solidFill>
                  <a:srgbClr val="FFFF00"/>
                </a:solidFill>
                <a:latin typeface="Arial Narrow" pitchFamily="34" charset="0"/>
              </a:rPr>
              <a:t>: </a:t>
            </a:r>
            <a:r>
              <a:rPr lang="en-US" sz="2400" b="1" dirty="0">
                <a:solidFill>
                  <a:srgbClr val="002060"/>
                </a:solidFill>
                <a:latin typeface="Arial Narrow" pitchFamily="34" charset="0"/>
              </a:rPr>
              <a:t>The event that “gets the story going” </a:t>
            </a:r>
          </a:p>
        </p:txBody>
      </p:sp>
      <p:sp>
        <p:nvSpPr>
          <p:cNvPr id="6" name="Rectangle 5"/>
          <p:cNvSpPr/>
          <p:nvPr/>
        </p:nvSpPr>
        <p:spPr>
          <a:xfrm>
            <a:off x="838200" y="1033890"/>
            <a:ext cx="7696200" cy="830997"/>
          </a:xfrm>
          <a:prstGeom prst="rect">
            <a:avLst/>
          </a:prstGeom>
        </p:spPr>
        <p:txBody>
          <a:bodyPr wrap="square">
            <a:spAutoFit/>
          </a:bodyPr>
          <a:lstStyle/>
          <a:p>
            <a:pPr algn="just"/>
            <a:r>
              <a:rPr lang="en-US" sz="2400" b="1" i="1" u="sng" dirty="0">
                <a:solidFill>
                  <a:srgbClr val="FFFF00"/>
                </a:solidFill>
                <a:latin typeface="Arial Narrow" pitchFamily="34" charset="0"/>
              </a:rPr>
              <a:t>2.Preliminary event: </a:t>
            </a:r>
            <a:r>
              <a:rPr lang="en-US" sz="2400" b="1" dirty="0">
                <a:solidFill>
                  <a:srgbClr val="002060"/>
                </a:solidFill>
                <a:latin typeface="Arial Narrow" pitchFamily="34" charset="0"/>
              </a:rPr>
              <a:t>Whatever takes place BEFORE the action of the play that is directly related to the play</a:t>
            </a:r>
          </a:p>
        </p:txBody>
      </p:sp>
      <p:sp>
        <p:nvSpPr>
          <p:cNvPr id="7" name="Rectangle 6"/>
          <p:cNvSpPr/>
          <p:nvPr/>
        </p:nvSpPr>
        <p:spPr>
          <a:xfrm>
            <a:off x="789709" y="1846568"/>
            <a:ext cx="7734300" cy="830997"/>
          </a:xfrm>
          <a:prstGeom prst="rect">
            <a:avLst/>
          </a:prstGeom>
        </p:spPr>
        <p:txBody>
          <a:bodyPr wrap="square">
            <a:spAutoFit/>
          </a:bodyPr>
          <a:lstStyle/>
          <a:p>
            <a:pPr algn="just"/>
            <a:r>
              <a:rPr lang="en-US" sz="2400" b="1" i="1" u="sng" dirty="0">
                <a:solidFill>
                  <a:srgbClr val="FFFF00"/>
                </a:solidFill>
                <a:latin typeface="Arial Narrow" pitchFamily="34" charset="0"/>
              </a:rPr>
              <a:t>3.Rising action</a:t>
            </a:r>
            <a:r>
              <a:rPr lang="en-US" sz="2400" b="1" dirty="0">
                <a:solidFill>
                  <a:srgbClr val="002060"/>
                </a:solidFill>
                <a:latin typeface="Arial Narrow" pitchFamily="34" charset="0"/>
              </a:rPr>
              <a:t>: A series of events following the initial incident and leading up to the dramatic climax</a:t>
            </a:r>
          </a:p>
        </p:txBody>
      </p:sp>
      <p:sp>
        <p:nvSpPr>
          <p:cNvPr id="8" name="Rectangle 7"/>
          <p:cNvSpPr/>
          <p:nvPr/>
        </p:nvSpPr>
        <p:spPr>
          <a:xfrm>
            <a:off x="673677" y="2677564"/>
            <a:ext cx="7543800" cy="830997"/>
          </a:xfrm>
          <a:prstGeom prst="rect">
            <a:avLst/>
          </a:prstGeom>
        </p:spPr>
        <p:txBody>
          <a:bodyPr wrap="square">
            <a:spAutoFit/>
          </a:bodyPr>
          <a:lstStyle/>
          <a:p>
            <a:r>
              <a:rPr lang="en-US" sz="2400" b="1" i="1" u="sng" dirty="0">
                <a:solidFill>
                  <a:srgbClr val="FFFF00"/>
                </a:solidFill>
                <a:latin typeface="Arial Narrow" pitchFamily="34" charset="0"/>
              </a:rPr>
              <a:t>4.Climax:</a:t>
            </a:r>
            <a:r>
              <a:rPr lang="en-US" sz="2400" b="1" dirty="0">
                <a:solidFill>
                  <a:srgbClr val="FFFF00"/>
                </a:solidFill>
                <a:latin typeface="Arial Narrow" pitchFamily="34" charset="0"/>
              </a:rPr>
              <a:t> </a:t>
            </a:r>
            <a:r>
              <a:rPr lang="en-US" sz="2400" b="1" dirty="0">
                <a:solidFill>
                  <a:srgbClr val="002060"/>
                </a:solidFill>
                <a:latin typeface="Arial Narrow" pitchFamily="34" charset="0"/>
              </a:rPr>
              <a:t>The turning point or high point of a story, when events can go either way</a:t>
            </a:r>
          </a:p>
        </p:txBody>
      </p:sp>
      <p:sp>
        <p:nvSpPr>
          <p:cNvPr id="10" name="Rectangle 9"/>
          <p:cNvSpPr/>
          <p:nvPr/>
        </p:nvSpPr>
        <p:spPr>
          <a:xfrm>
            <a:off x="666750" y="3508562"/>
            <a:ext cx="7734300" cy="461665"/>
          </a:xfrm>
          <a:prstGeom prst="rect">
            <a:avLst/>
          </a:prstGeom>
        </p:spPr>
        <p:txBody>
          <a:bodyPr wrap="square">
            <a:spAutoFit/>
          </a:bodyPr>
          <a:lstStyle/>
          <a:p>
            <a:r>
              <a:rPr lang="en-US" sz="2400" b="1" i="1" u="sng" dirty="0">
                <a:solidFill>
                  <a:srgbClr val="FFFF00"/>
                </a:solidFill>
                <a:latin typeface="Arial Narrow" pitchFamily="34" charset="0"/>
              </a:rPr>
              <a:t>5.Falling action: </a:t>
            </a:r>
            <a:r>
              <a:rPr lang="en-US" sz="2400" b="1" dirty="0">
                <a:solidFill>
                  <a:srgbClr val="002060"/>
                </a:solidFill>
                <a:latin typeface="Arial Narrow" pitchFamily="34" charset="0"/>
              </a:rPr>
              <a:t>The series of events following the climax</a:t>
            </a:r>
          </a:p>
        </p:txBody>
      </p:sp>
      <p:sp>
        <p:nvSpPr>
          <p:cNvPr id="11" name="Rectangle 10"/>
          <p:cNvSpPr/>
          <p:nvPr/>
        </p:nvSpPr>
        <p:spPr>
          <a:xfrm>
            <a:off x="666751" y="4100945"/>
            <a:ext cx="7571508" cy="830997"/>
          </a:xfrm>
          <a:prstGeom prst="rect">
            <a:avLst/>
          </a:prstGeom>
        </p:spPr>
        <p:txBody>
          <a:bodyPr wrap="square">
            <a:spAutoFit/>
          </a:bodyPr>
          <a:lstStyle/>
          <a:p>
            <a:pPr algn="just"/>
            <a:r>
              <a:rPr lang="en-US" sz="2400" b="1" i="1" u="sng" dirty="0">
                <a:solidFill>
                  <a:srgbClr val="FFFF00"/>
                </a:solidFill>
                <a:latin typeface="Arial Narrow" pitchFamily="34" charset="0"/>
              </a:rPr>
              <a:t>6.Denouement:</a:t>
            </a:r>
            <a:r>
              <a:rPr lang="en-US" sz="2400" b="1" dirty="0">
                <a:solidFill>
                  <a:srgbClr val="002060"/>
                </a:solidFill>
                <a:latin typeface="Arial Narrow" pitchFamily="34" charset="0"/>
              </a:rPr>
              <a:t> Another term for the conclusion from the French word for “unraveling”</a:t>
            </a:r>
          </a:p>
        </p:txBody>
      </p:sp>
    </p:spTree>
    <p:extLst>
      <p:ext uri="{BB962C8B-B14F-4D97-AF65-F5344CB8AC3E}">
        <p14:creationId xmlns:p14="http://schemas.microsoft.com/office/powerpoint/2010/main" val="142194612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to="" calcmode="lin" valueType="num">
                                      <p:cBhvr>
                                        <p:cTn id="17" dur="1" fill="hold"/>
                                        <p:tgtEl>
                                          <p:spTgt spid="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Rectangle 4"/>
          <p:cNvSpPr/>
          <p:nvPr/>
        </p:nvSpPr>
        <p:spPr>
          <a:xfrm>
            <a:off x="2306782" y="489650"/>
            <a:ext cx="3513579" cy="523220"/>
          </a:xfrm>
          <a:prstGeom prst="rect">
            <a:avLst/>
          </a:prstGeom>
        </p:spPr>
        <p:txBody>
          <a:bodyPr wrap="square">
            <a:spAutoFit/>
          </a:bodyPr>
          <a:lstStyle/>
          <a:p>
            <a:pPr algn="ctr"/>
            <a:r>
              <a:rPr lang="en-US" sz="2800" b="1" i="1" dirty="0">
                <a:solidFill>
                  <a:srgbClr val="FF0000"/>
                </a:solidFill>
                <a:latin typeface="Arial Narrow" pitchFamily="34" charset="0"/>
              </a:rPr>
              <a:t>Other Literary Elements</a:t>
            </a:r>
          </a:p>
        </p:txBody>
      </p:sp>
      <p:sp>
        <p:nvSpPr>
          <p:cNvPr id="6" name="Rectangle 5"/>
          <p:cNvSpPr/>
          <p:nvPr/>
        </p:nvSpPr>
        <p:spPr>
          <a:xfrm>
            <a:off x="381000" y="1012871"/>
            <a:ext cx="8153400" cy="461665"/>
          </a:xfrm>
          <a:prstGeom prst="rect">
            <a:avLst/>
          </a:prstGeom>
        </p:spPr>
        <p:txBody>
          <a:bodyPr wrap="square">
            <a:spAutoFit/>
          </a:bodyPr>
          <a:lstStyle/>
          <a:p>
            <a:pPr algn="just"/>
            <a:r>
              <a:rPr lang="en-US" sz="2400" b="1" i="1" dirty="0">
                <a:solidFill>
                  <a:srgbClr val="FFFF00"/>
                </a:solidFill>
                <a:latin typeface="Arial Narrow" pitchFamily="34" charset="0"/>
              </a:rPr>
              <a:t>Exposition: </a:t>
            </a:r>
            <a:r>
              <a:rPr lang="en-US" sz="2400" b="1" dirty="0">
                <a:solidFill>
                  <a:srgbClr val="002060"/>
                </a:solidFill>
                <a:latin typeface="Arial Narrow" pitchFamily="34" charset="0"/>
              </a:rPr>
              <a:t>The “who, when, where and what” part of the play.</a:t>
            </a:r>
          </a:p>
        </p:txBody>
      </p:sp>
      <p:sp>
        <p:nvSpPr>
          <p:cNvPr id="7" name="Rectangle 6"/>
          <p:cNvSpPr/>
          <p:nvPr/>
        </p:nvSpPr>
        <p:spPr>
          <a:xfrm>
            <a:off x="381000" y="1474537"/>
            <a:ext cx="6477000" cy="461665"/>
          </a:xfrm>
          <a:prstGeom prst="rect">
            <a:avLst/>
          </a:prstGeom>
        </p:spPr>
        <p:txBody>
          <a:bodyPr wrap="square">
            <a:spAutoFit/>
          </a:bodyPr>
          <a:lstStyle/>
          <a:p>
            <a:r>
              <a:rPr lang="en-US" sz="2400" b="1" i="1" dirty="0">
                <a:solidFill>
                  <a:srgbClr val="FFFF00"/>
                </a:solidFill>
                <a:latin typeface="Arial Narrow" pitchFamily="34" charset="0"/>
              </a:rPr>
              <a:t>Story organization:</a:t>
            </a:r>
            <a:r>
              <a:rPr lang="en-US" sz="2400" b="1" dirty="0">
                <a:solidFill>
                  <a:srgbClr val="002060"/>
                </a:solidFill>
                <a:latin typeface="Arial Narrow" pitchFamily="34" charset="0"/>
              </a:rPr>
              <a:t> beginning, middle, end</a:t>
            </a:r>
          </a:p>
        </p:txBody>
      </p:sp>
      <p:sp>
        <p:nvSpPr>
          <p:cNvPr id="8" name="Rectangle 7"/>
          <p:cNvSpPr/>
          <p:nvPr/>
        </p:nvSpPr>
        <p:spPr>
          <a:xfrm>
            <a:off x="381000" y="1936202"/>
            <a:ext cx="8153400" cy="830997"/>
          </a:xfrm>
          <a:prstGeom prst="rect">
            <a:avLst/>
          </a:prstGeom>
        </p:spPr>
        <p:txBody>
          <a:bodyPr wrap="square">
            <a:spAutoFit/>
          </a:bodyPr>
          <a:lstStyle/>
          <a:p>
            <a:pPr algn="just"/>
            <a:r>
              <a:rPr lang="en-US" sz="2400" b="1" i="1" dirty="0">
                <a:solidFill>
                  <a:srgbClr val="FFFF00"/>
                </a:solidFill>
                <a:latin typeface="Arial Narrow" pitchFamily="34" charset="0"/>
              </a:rPr>
              <a:t>Conflict:</a:t>
            </a:r>
            <a:r>
              <a:rPr lang="en-US" sz="2400" b="1" dirty="0">
                <a:solidFill>
                  <a:srgbClr val="FFFF00"/>
                </a:solidFill>
                <a:latin typeface="Arial Narrow" pitchFamily="34" charset="0"/>
              </a:rPr>
              <a:t> </a:t>
            </a:r>
            <a:r>
              <a:rPr lang="en-US" sz="2400" b="1" dirty="0">
                <a:solidFill>
                  <a:srgbClr val="002060"/>
                </a:solidFill>
                <a:latin typeface="Arial Narrow" pitchFamily="34" charset="0"/>
              </a:rPr>
              <a:t>The internal or external struggle between opposing forces, ideas, or interests that creates dramatic tension.</a:t>
            </a:r>
          </a:p>
        </p:txBody>
      </p:sp>
      <p:sp>
        <p:nvSpPr>
          <p:cNvPr id="9" name="Rectangle 8"/>
          <p:cNvSpPr/>
          <p:nvPr/>
        </p:nvSpPr>
        <p:spPr>
          <a:xfrm>
            <a:off x="381000" y="2767199"/>
            <a:ext cx="8153400" cy="830997"/>
          </a:xfrm>
          <a:prstGeom prst="rect">
            <a:avLst/>
          </a:prstGeom>
        </p:spPr>
        <p:txBody>
          <a:bodyPr wrap="square">
            <a:spAutoFit/>
          </a:bodyPr>
          <a:lstStyle/>
          <a:p>
            <a:pPr algn="just"/>
            <a:r>
              <a:rPr lang="en-US" sz="2400" b="1" i="1" dirty="0">
                <a:solidFill>
                  <a:srgbClr val="FFFF00"/>
                </a:solidFill>
                <a:latin typeface="Arial Narrow" pitchFamily="34" charset="0"/>
              </a:rPr>
              <a:t>Suspense:</a:t>
            </a:r>
            <a:r>
              <a:rPr lang="en-US" sz="2400" b="1" dirty="0">
                <a:solidFill>
                  <a:srgbClr val="002060"/>
                </a:solidFill>
                <a:latin typeface="Arial Narrow" pitchFamily="34" charset="0"/>
              </a:rPr>
              <a:t> A feeling of uncertainty as to the outcome, used to build interest and excitement on the part of the audience.</a:t>
            </a:r>
          </a:p>
        </p:txBody>
      </p:sp>
      <p:sp>
        <p:nvSpPr>
          <p:cNvPr id="10" name="Rectangle 9"/>
          <p:cNvSpPr/>
          <p:nvPr/>
        </p:nvSpPr>
        <p:spPr>
          <a:xfrm>
            <a:off x="415636" y="3589837"/>
            <a:ext cx="7966364" cy="1200329"/>
          </a:xfrm>
          <a:prstGeom prst="rect">
            <a:avLst/>
          </a:prstGeom>
        </p:spPr>
        <p:txBody>
          <a:bodyPr wrap="square">
            <a:spAutoFit/>
          </a:bodyPr>
          <a:lstStyle/>
          <a:p>
            <a:pPr algn="just"/>
            <a:r>
              <a:rPr lang="en-US" sz="2400" b="1" i="1" dirty="0">
                <a:solidFill>
                  <a:srgbClr val="FFFF00"/>
                </a:solidFill>
                <a:latin typeface="Arial Narrow" pitchFamily="34" charset="0"/>
              </a:rPr>
              <a:t>Language: </a:t>
            </a:r>
            <a:r>
              <a:rPr lang="en-US" sz="2400" b="1" dirty="0">
                <a:solidFill>
                  <a:srgbClr val="002060"/>
                </a:solidFill>
                <a:latin typeface="Arial Narrow" pitchFamily="34" charset="0"/>
              </a:rPr>
              <a:t>In drama, the particular manner of verbal expression, the diction or style of writing, or the speech or phrasing that suggests a class or profession or type of character.</a:t>
            </a:r>
          </a:p>
        </p:txBody>
      </p:sp>
      <p:sp>
        <p:nvSpPr>
          <p:cNvPr id="11" name="Rectangle 10"/>
          <p:cNvSpPr/>
          <p:nvPr/>
        </p:nvSpPr>
        <p:spPr>
          <a:xfrm>
            <a:off x="415636" y="4723356"/>
            <a:ext cx="8118764" cy="830997"/>
          </a:xfrm>
          <a:prstGeom prst="rect">
            <a:avLst/>
          </a:prstGeom>
        </p:spPr>
        <p:txBody>
          <a:bodyPr wrap="square">
            <a:spAutoFit/>
          </a:bodyPr>
          <a:lstStyle/>
          <a:p>
            <a:pPr algn="just"/>
            <a:r>
              <a:rPr lang="en-US" sz="2400" b="1" i="1" dirty="0">
                <a:solidFill>
                  <a:srgbClr val="FFFF00"/>
                </a:solidFill>
                <a:latin typeface="Arial Narrow" pitchFamily="34" charset="0"/>
              </a:rPr>
              <a:t>Style:</a:t>
            </a:r>
            <a:r>
              <a:rPr lang="en-US" sz="2400" b="1" dirty="0">
                <a:solidFill>
                  <a:srgbClr val="002060"/>
                </a:solidFill>
                <a:latin typeface="Arial Narrow" pitchFamily="34" charset="0"/>
              </a:rPr>
              <a:t> the shaping of dramatic material, settings, or costumes in a deliberately non-realistic manner.</a:t>
            </a:r>
          </a:p>
        </p:txBody>
      </p:sp>
    </p:spTree>
    <p:extLst>
      <p:ext uri="{BB962C8B-B14F-4D97-AF65-F5344CB8AC3E}">
        <p14:creationId xmlns:p14="http://schemas.microsoft.com/office/powerpoint/2010/main" val="1525286116"/>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to="" calcmode="lin" valueType="num">
                                      <p:cBhvr>
                                        <p:cTn id="17" dur="1" fill="hold"/>
                                        <p:tgtEl>
                                          <p:spTgt spid="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to="" calcmode="lin" valueType="num">
                                      <p:cBhvr>
                                        <p:cTn id="32" dur="1" fill="hold"/>
                                        <p:tgtEl>
                                          <p:spTgt spid="10"/>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to="" calcmode="lin" valueType="num">
                                      <p:cBhvr>
                                        <p:cTn id="3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Rectangle 4"/>
          <p:cNvSpPr/>
          <p:nvPr/>
        </p:nvSpPr>
        <p:spPr>
          <a:xfrm>
            <a:off x="990600" y="533401"/>
            <a:ext cx="7315200" cy="830997"/>
          </a:xfrm>
          <a:prstGeom prst="rect">
            <a:avLst/>
          </a:prstGeom>
        </p:spPr>
        <p:txBody>
          <a:bodyPr wrap="square">
            <a:spAutoFit/>
          </a:bodyPr>
          <a:lstStyle/>
          <a:p>
            <a:pPr algn="just"/>
            <a:r>
              <a:rPr lang="en-US" sz="2400" b="1" i="1" dirty="0">
                <a:solidFill>
                  <a:srgbClr val="FFFF00"/>
                </a:solidFill>
                <a:latin typeface="Arial Narrow" pitchFamily="34" charset="0"/>
              </a:rPr>
              <a:t>Soliloquy:</a:t>
            </a:r>
            <a:r>
              <a:rPr lang="en-US" sz="2400" b="1" dirty="0">
                <a:solidFill>
                  <a:srgbClr val="002060"/>
                </a:solidFill>
                <a:latin typeface="Arial Narrow" pitchFamily="34" charset="0"/>
              </a:rPr>
              <a:t> A speech by a single actor who is ALONE on stage.</a:t>
            </a:r>
          </a:p>
        </p:txBody>
      </p:sp>
      <p:sp>
        <p:nvSpPr>
          <p:cNvPr id="6" name="Rectangle 5"/>
          <p:cNvSpPr/>
          <p:nvPr/>
        </p:nvSpPr>
        <p:spPr>
          <a:xfrm>
            <a:off x="990600" y="1364398"/>
            <a:ext cx="7315200" cy="1200329"/>
          </a:xfrm>
          <a:prstGeom prst="rect">
            <a:avLst/>
          </a:prstGeom>
        </p:spPr>
        <p:txBody>
          <a:bodyPr wrap="square">
            <a:spAutoFit/>
          </a:bodyPr>
          <a:lstStyle/>
          <a:p>
            <a:pPr algn="just"/>
            <a:r>
              <a:rPr lang="en-US" sz="2400" b="1" i="1" dirty="0">
                <a:solidFill>
                  <a:srgbClr val="FFFF00"/>
                </a:solidFill>
                <a:latin typeface="Arial Narrow" pitchFamily="34" charset="0"/>
              </a:rPr>
              <a:t>Monologue:</a:t>
            </a:r>
            <a:r>
              <a:rPr lang="en-US" sz="2400" b="1" dirty="0">
                <a:solidFill>
                  <a:srgbClr val="002060"/>
                </a:solidFill>
                <a:latin typeface="Arial Narrow" pitchFamily="34" charset="0"/>
              </a:rPr>
              <a:t> A long speech made by one actor (a monologue may be delivered alone or in the presence of others.)</a:t>
            </a:r>
          </a:p>
        </p:txBody>
      </p:sp>
    </p:spTree>
    <p:extLst>
      <p:ext uri="{BB962C8B-B14F-4D97-AF65-F5344CB8AC3E}">
        <p14:creationId xmlns:p14="http://schemas.microsoft.com/office/powerpoint/2010/main" val="200953728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934200"/>
          </a:xfrm>
        </p:spPr>
      </p:pic>
      <p:sp>
        <p:nvSpPr>
          <p:cNvPr id="5" name="Explosion 2 4"/>
          <p:cNvSpPr/>
          <p:nvPr/>
        </p:nvSpPr>
        <p:spPr>
          <a:xfrm>
            <a:off x="1447800" y="1295400"/>
            <a:ext cx="5867400" cy="3810000"/>
          </a:xfrm>
          <a:prstGeom prst="irregularSeal2">
            <a:avLst/>
          </a:prstGeom>
          <a:effectLst>
            <a:outerShdw blurRad="152400" dist="317500" dir="5400000" sx="90000" sy="-19000" rotWithShape="0">
              <a:prstClr val="black">
                <a:alpha val="15000"/>
              </a:prstClr>
            </a:outerShdw>
            <a:reflection blurRad="6350" stA="50000" endA="300" endPos="90000" dist="50800" dir="5400000" sy="-100000" algn="bl" rotWithShape="0"/>
          </a:effectLst>
        </p:spPr>
        <p:style>
          <a:lnRef idx="3">
            <a:schemeClr val="lt1"/>
          </a:lnRef>
          <a:fillRef idx="1">
            <a:schemeClr val="accent6"/>
          </a:fillRef>
          <a:effectRef idx="1">
            <a:schemeClr val="accent6"/>
          </a:effectRef>
          <a:fontRef idx="minor">
            <a:schemeClr val="lt1"/>
          </a:fontRef>
        </p:style>
        <p:txBody>
          <a:bodyPr rtlCol="0" anchor="ctr"/>
          <a:lstStyle/>
          <a:p>
            <a:pPr algn="ctr"/>
            <a:r>
              <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gency FB" pitchFamily="34" charset="0"/>
              </a:rPr>
              <a:t>TECHNICAL ELEMENTS</a:t>
            </a:r>
          </a:p>
        </p:txBody>
      </p:sp>
    </p:spTree>
    <p:extLst>
      <p:ext uri="{BB962C8B-B14F-4D97-AF65-F5344CB8AC3E}">
        <p14:creationId xmlns:p14="http://schemas.microsoft.com/office/powerpoint/2010/main" val="183211873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20200" cy="6858000"/>
          </a:xfrm>
        </p:spPr>
      </p:pic>
      <p:sp>
        <p:nvSpPr>
          <p:cNvPr id="5" name="Rectangle 4"/>
          <p:cNvSpPr/>
          <p:nvPr/>
        </p:nvSpPr>
        <p:spPr>
          <a:xfrm>
            <a:off x="609600" y="533400"/>
            <a:ext cx="7924800" cy="1200329"/>
          </a:xfrm>
          <a:prstGeom prst="rect">
            <a:avLst/>
          </a:prstGeom>
        </p:spPr>
        <p:txBody>
          <a:bodyPr wrap="square">
            <a:spAutoFit/>
          </a:bodyPr>
          <a:lstStyle/>
          <a:p>
            <a:pPr algn="just"/>
            <a:r>
              <a:rPr lang="en-US" sz="2400" b="1" i="1" dirty="0">
                <a:solidFill>
                  <a:srgbClr val="FF0000"/>
                </a:solidFill>
                <a:latin typeface="Arial Narrow" pitchFamily="34" charset="0"/>
              </a:rPr>
              <a:t>•Scenery (set):</a:t>
            </a:r>
            <a:r>
              <a:rPr lang="en-US" sz="2400" b="1" dirty="0">
                <a:solidFill>
                  <a:srgbClr val="002060"/>
                </a:solidFill>
                <a:latin typeface="Arial Narrow" pitchFamily="34" charset="0"/>
              </a:rPr>
              <a:t>The theatrical equipment, such as curtains, flats, backdrops, or platforms, used in a dramatic production to communicate environment.</a:t>
            </a:r>
          </a:p>
        </p:txBody>
      </p:sp>
      <p:sp>
        <p:nvSpPr>
          <p:cNvPr id="6" name="Rectangle 5"/>
          <p:cNvSpPr/>
          <p:nvPr/>
        </p:nvSpPr>
        <p:spPr>
          <a:xfrm>
            <a:off x="609600" y="1733729"/>
            <a:ext cx="7924800" cy="830997"/>
          </a:xfrm>
          <a:prstGeom prst="rect">
            <a:avLst/>
          </a:prstGeom>
        </p:spPr>
        <p:txBody>
          <a:bodyPr wrap="square">
            <a:spAutoFit/>
          </a:bodyPr>
          <a:lstStyle/>
          <a:p>
            <a:r>
              <a:rPr lang="en-US" sz="2400" b="1" i="1" dirty="0">
                <a:solidFill>
                  <a:srgbClr val="FF0000"/>
                </a:solidFill>
                <a:latin typeface="Arial Narrow" pitchFamily="34" charset="0"/>
              </a:rPr>
              <a:t>•Costumes: </a:t>
            </a:r>
            <a:r>
              <a:rPr lang="en-US" sz="2400" b="1" dirty="0">
                <a:solidFill>
                  <a:srgbClr val="002060"/>
                </a:solidFill>
                <a:latin typeface="Arial Narrow" pitchFamily="34" charset="0"/>
              </a:rPr>
              <a:t>Clothing and accessories worn by actors to portray character and period. </a:t>
            </a:r>
          </a:p>
        </p:txBody>
      </p:sp>
      <p:sp>
        <p:nvSpPr>
          <p:cNvPr id="7" name="Rectangle 6"/>
          <p:cNvSpPr/>
          <p:nvPr/>
        </p:nvSpPr>
        <p:spPr>
          <a:xfrm>
            <a:off x="609600" y="2564726"/>
            <a:ext cx="7924800" cy="1569660"/>
          </a:xfrm>
          <a:prstGeom prst="rect">
            <a:avLst/>
          </a:prstGeom>
        </p:spPr>
        <p:txBody>
          <a:bodyPr wrap="square">
            <a:spAutoFit/>
          </a:bodyPr>
          <a:lstStyle/>
          <a:p>
            <a:pPr algn="just"/>
            <a:r>
              <a:rPr lang="en-US" sz="2400" b="1" i="1" dirty="0">
                <a:solidFill>
                  <a:srgbClr val="FF0000"/>
                </a:solidFill>
                <a:latin typeface="Arial Narrow" pitchFamily="34" charset="0"/>
              </a:rPr>
              <a:t>•Props: </a:t>
            </a:r>
            <a:r>
              <a:rPr lang="en-US" sz="2400" b="1" dirty="0">
                <a:solidFill>
                  <a:srgbClr val="002060"/>
                </a:solidFill>
                <a:latin typeface="Arial Narrow" pitchFamily="34" charset="0"/>
              </a:rPr>
              <a:t>Short for </a:t>
            </a:r>
            <a:r>
              <a:rPr lang="en-US" sz="2400" b="1" i="1" dirty="0">
                <a:solidFill>
                  <a:srgbClr val="002060"/>
                </a:solidFill>
                <a:latin typeface="Arial Narrow" pitchFamily="34" charset="0"/>
              </a:rPr>
              <a:t>properties; </a:t>
            </a:r>
            <a:r>
              <a:rPr lang="en-US" sz="2400" b="1" dirty="0">
                <a:solidFill>
                  <a:srgbClr val="002060"/>
                </a:solidFill>
                <a:latin typeface="Arial Narrow" pitchFamily="34" charset="0"/>
              </a:rPr>
              <a:t>any article, except costume or scenery, used as part of a dramatic production; any moveable object that appears on stage during a performance, from a telephone to a train.</a:t>
            </a:r>
          </a:p>
        </p:txBody>
      </p:sp>
      <p:sp>
        <p:nvSpPr>
          <p:cNvPr id="8" name="Rectangle 7"/>
          <p:cNvSpPr/>
          <p:nvPr/>
        </p:nvSpPr>
        <p:spPr>
          <a:xfrm>
            <a:off x="609600" y="4134386"/>
            <a:ext cx="7772400" cy="830997"/>
          </a:xfrm>
          <a:prstGeom prst="rect">
            <a:avLst/>
          </a:prstGeom>
        </p:spPr>
        <p:txBody>
          <a:bodyPr wrap="square">
            <a:spAutoFit/>
          </a:bodyPr>
          <a:lstStyle/>
          <a:p>
            <a:pPr algn="just"/>
            <a:r>
              <a:rPr lang="en-US" sz="2400" b="1" i="1" dirty="0">
                <a:solidFill>
                  <a:srgbClr val="FF0000"/>
                </a:solidFill>
                <a:latin typeface="Arial Narrow" pitchFamily="34" charset="0"/>
              </a:rPr>
              <a:t>Lights: </a:t>
            </a:r>
            <a:r>
              <a:rPr lang="en-US" sz="2400" b="1" dirty="0">
                <a:solidFill>
                  <a:srgbClr val="002060"/>
                </a:solidFill>
                <a:latin typeface="Arial Narrow" pitchFamily="34" charset="0"/>
              </a:rPr>
              <a:t>The placement, intensity, and color of lights to help communicate environment, mood, or feeling </a:t>
            </a:r>
          </a:p>
        </p:txBody>
      </p:sp>
      <p:sp>
        <p:nvSpPr>
          <p:cNvPr id="9" name="Rectangle 8"/>
          <p:cNvSpPr/>
          <p:nvPr/>
        </p:nvSpPr>
        <p:spPr>
          <a:xfrm>
            <a:off x="609600" y="4965383"/>
            <a:ext cx="7924800" cy="830997"/>
          </a:xfrm>
          <a:prstGeom prst="rect">
            <a:avLst/>
          </a:prstGeom>
        </p:spPr>
        <p:txBody>
          <a:bodyPr wrap="square">
            <a:spAutoFit/>
          </a:bodyPr>
          <a:lstStyle/>
          <a:p>
            <a:pPr algn="just"/>
            <a:r>
              <a:rPr lang="en-US" sz="2400" b="1" i="1" dirty="0">
                <a:solidFill>
                  <a:srgbClr val="FF0000"/>
                </a:solidFill>
                <a:latin typeface="Arial Narrow" pitchFamily="34" charset="0"/>
              </a:rPr>
              <a:t>Sound:</a:t>
            </a:r>
            <a:r>
              <a:rPr lang="en-US" sz="2400" b="1" dirty="0">
                <a:solidFill>
                  <a:srgbClr val="002060"/>
                </a:solidFill>
                <a:latin typeface="Arial Narrow" pitchFamily="34" charset="0"/>
              </a:rPr>
              <a:t> The effects an audience hears during performance to communicate character, context, or environment .</a:t>
            </a:r>
          </a:p>
        </p:txBody>
      </p:sp>
      <p:sp>
        <p:nvSpPr>
          <p:cNvPr id="10" name="Rectangle 9"/>
          <p:cNvSpPr/>
          <p:nvPr/>
        </p:nvSpPr>
        <p:spPr>
          <a:xfrm>
            <a:off x="609600" y="5715000"/>
            <a:ext cx="7924800" cy="830997"/>
          </a:xfrm>
          <a:prstGeom prst="rect">
            <a:avLst/>
          </a:prstGeom>
        </p:spPr>
        <p:txBody>
          <a:bodyPr wrap="square">
            <a:spAutoFit/>
          </a:bodyPr>
          <a:lstStyle/>
          <a:p>
            <a:pPr algn="just"/>
            <a:r>
              <a:rPr lang="en-US" sz="2400" b="1" i="1" dirty="0">
                <a:solidFill>
                  <a:srgbClr val="FF0000"/>
                </a:solidFill>
                <a:latin typeface="Arial Narrow" pitchFamily="34" charset="0"/>
              </a:rPr>
              <a:t>Makeup: </a:t>
            </a:r>
            <a:r>
              <a:rPr lang="en-US" sz="2400" b="1" dirty="0">
                <a:solidFill>
                  <a:srgbClr val="002060"/>
                </a:solidFill>
                <a:latin typeface="Arial Narrow" pitchFamily="34" charset="0"/>
              </a:rPr>
              <a:t>Costumes, wigs, and body paint used to transform an actor into a character. </a:t>
            </a:r>
          </a:p>
        </p:txBody>
      </p:sp>
    </p:spTree>
    <p:extLst>
      <p:ext uri="{BB962C8B-B14F-4D97-AF65-F5344CB8AC3E}">
        <p14:creationId xmlns:p14="http://schemas.microsoft.com/office/powerpoint/2010/main" val="4028299696"/>
      </p:ext>
    </p:extLst>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4)">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to="" calcmode="lin" valueType="num">
                                      <p:cBhvr>
                                        <p:cTn id="23" dur="1" fill="hold"/>
                                        <p:tgtEl>
                                          <p:spTgt spid="8"/>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to="" calcmode="lin" valueType="num">
                                      <p:cBhvr>
                                        <p:cTn id="28" dur="1" fill="hold"/>
                                        <p:tgtEl>
                                          <p:spTgt spid="9"/>
                                        </p:tgtEl>
                                        <p:attrNameLst>
                                          <p:attrName/>
                                        </p:attrNameLst>
                                      </p:cBhvr>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Explosion 2 4"/>
          <p:cNvSpPr/>
          <p:nvPr/>
        </p:nvSpPr>
        <p:spPr>
          <a:xfrm>
            <a:off x="1447800" y="1066800"/>
            <a:ext cx="5791200" cy="3886200"/>
          </a:xfrm>
          <a:prstGeom prst="irregularSeal2">
            <a:avLst/>
          </a:prstGeom>
          <a:ln>
            <a:solidFill>
              <a:srgbClr val="FFFF00"/>
            </a:solidFill>
          </a:ln>
          <a:effectLst>
            <a:outerShdw blurRad="40000" dist="20000" dir="5400000" rotWithShape="0">
              <a:srgbClr val="000000">
                <a:alpha val="38000"/>
              </a:srgbClr>
            </a:outerShdw>
            <a:reflection blurRad="6350" stA="50000" endA="300" endPos="90000" dist="50800" dir="5400000" sy="-100000" algn="bl" rotWithShape="0"/>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sz="3600" b="1" dirty="0">
                <a:solidFill>
                  <a:srgbClr val="00B0F0"/>
                </a:solidFill>
                <a:latin typeface="Agency FB" pitchFamily="34" charset="0"/>
              </a:rPr>
              <a:t>PERFORMANCE ELEMENTS</a:t>
            </a:r>
          </a:p>
        </p:txBody>
      </p:sp>
    </p:spTree>
    <p:extLst>
      <p:ext uri="{BB962C8B-B14F-4D97-AF65-F5344CB8AC3E}">
        <p14:creationId xmlns:p14="http://schemas.microsoft.com/office/powerpoint/2010/main" val="205627131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Rectangle 4"/>
          <p:cNvSpPr/>
          <p:nvPr/>
        </p:nvSpPr>
        <p:spPr>
          <a:xfrm>
            <a:off x="914400" y="457201"/>
            <a:ext cx="7315200" cy="461665"/>
          </a:xfrm>
          <a:prstGeom prst="rect">
            <a:avLst/>
          </a:prstGeom>
        </p:spPr>
        <p:txBody>
          <a:bodyPr wrap="square">
            <a:spAutoFit/>
          </a:bodyPr>
          <a:lstStyle/>
          <a:p>
            <a:r>
              <a:rPr lang="en-US" sz="2400" b="1" i="1" dirty="0">
                <a:solidFill>
                  <a:schemeClr val="bg1"/>
                </a:solidFill>
                <a:latin typeface="Arial Narrow" pitchFamily="34" charset="0"/>
              </a:rPr>
              <a:t>Acting:</a:t>
            </a:r>
            <a:r>
              <a:rPr lang="en-US" sz="2400" b="1" dirty="0">
                <a:solidFill>
                  <a:schemeClr val="bg1"/>
                </a:solidFill>
                <a:latin typeface="Arial Narrow" pitchFamily="34" charset="0"/>
              </a:rPr>
              <a:t> </a:t>
            </a:r>
            <a:r>
              <a:rPr lang="en-US" sz="2400" b="1" dirty="0">
                <a:solidFill>
                  <a:srgbClr val="002060"/>
                </a:solidFill>
                <a:latin typeface="Arial Narrow" pitchFamily="34" charset="0"/>
              </a:rPr>
              <a:t>Use of face, body, and voice to portray character.</a:t>
            </a:r>
          </a:p>
        </p:txBody>
      </p:sp>
      <p:sp>
        <p:nvSpPr>
          <p:cNvPr id="6" name="Rectangle 5"/>
          <p:cNvSpPr/>
          <p:nvPr/>
        </p:nvSpPr>
        <p:spPr>
          <a:xfrm>
            <a:off x="914400" y="1066800"/>
            <a:ext cx="7391400" cy="1200329"/>
          </a:xfrm>
          <a:prstGeom prst="rect">
            <a:avLst/>
          </a:prstGeom>
        </p:spPr>
        <p:txBody>
          <a:bodyPr wrap="square">
            <a:spAutoFit/>
          </a:bodyPr>
          <a:lstStyle/>
          <a:p>
            <a:r>
              <a:rPr lang="en-US" sz="2400" b="1" i="1" dirty="0">
                <a:solidFill>
                  <a:schemeClr val="bg1"/>
                </a:solidFill>
                <a:latin typeface="Arial Narrow" pitchFamily="34" charset="0"/>
              </a:rPr>
              <a:t>Character motivation: </a:t>
            </a:r>
            <a:r>
              <a:rPr lang="en-US" sz="2400" b="1" dirty="0">
                <a:solidFill>
                  <a:srgbClr val="002060"/>
                </a:solidFill>
                <a:latin typeface="Arial Narrow" pitchFamily="34" charset="0"/>
              </a:rPr>
              <a:t>The reason or reasons for character’s behavior; an incentive or inducement for further action for a character </a:t>
            </a:r>
          </a:p>
        </p:txBody>
      </p:sp>
      <p:sp>
        <p:nvSpPr>
          <p:cNvPr id="7" name="Rectangle 6"/>
          <p:cNvSpPr/>
          <p:nvPr/>
        </p:nvSpPr>
        <p:spPr>
          <a:xfrm>
            <a:off x="914400" y="2267130"/>
            <a:ext cx="7391400" cy="1200329"/>
          </a:xfrm>
          <a:prstGeom prst="rect">
            <a:avLst/>
          </a:prstGeom>
        </p:spPr>
        <p:txBody>
          <a:bodyPr wrap="square">
            <a:spAutoFit/>
          </a:bodyPr>
          <a:lstStyle/>
          <a:p>
            <a:pPr algn="just"/>
            <a:r>
              <a:rPr lang="en-US" sz="2400" b="1" i="1" dirty="0">
                <a:solidFill>
                  <a:schemeClr val="bg1"/>
                </a:solidFill>
                <a:latin typeface="Arial Narrow" pitchFamily="34" charset="0"/>
              </a:rPr>
              <a:t>Character analysis: </a:t>
            </a:r>
            <a:r>
              <a:rPr lang="en-US" sz="2400" b="1" dirty="0">
                <a:solidFill>
                  <a:srgbClr val="002060"/>
                </a:solidFill>
                <a:latin typeface="Arial Narrow" pitchFamily="34" charset="0"/>
              </a:rPr>
              <a:t>In responding to dramatic art, the process of examining how the elements of drama –literary, technical, and performance –are used </a:t>
            </a:r>
          </a:p>
        </p:txBody>
      </p:sp>
      <p:sp>
        <p:nvSpPr>
          <p:cNvPr id="8" name="Rectangle 7"/>
          <p:cNvSpPr/>
          <p:nvPr/>
        </p:nvSpPr>
        <p:spPr>
          <a:xfrm>
            <a:off x="990600" y="3467459"/>
            <a:ext cx="7315200" cy="461665"/>
          </a:xfrm>
          <a:prstGeom prst="rect">
            <a:avLst/>
          </a:prstGeom>
        </p:spPr>
        <p:txBody>
          <a:bodyPr wrap="square">
            <a:spAutoFit/>
          </a:bodyPr>
          <a:lstStyle/>
          <a:p>
            <a:r>
              <a:rPr lang="en-US" sz="2400" b="1" i="1" dirty="0">
                <a:solidFill>
                  <a:schemeClr val="bg1"/>
                </a:solidFill>
                <a:latin typeface="Arial Narrow" pitchFamily="34" charset="0"/>
              </a:rPr>
              <a:t>Empathy</a:t>
            </a:r>
            <a:r>
              <a:rPr lang="en-US" sz="2400" b="1" dirty="0">
                <a:solidFill>
                  <a:schemeClr val="bg1"/>
                </a:solidFill>
                <a:latin typeface="Arial Narrow" pitchFamily="34" charset="0"/>
              </a:rPr>
              <a:t>: </a:t>
            </a:r>
            <a:r>
              <a:rPr lang="en-US" sz="2400" b="1" dirty="0">
                <a:solidFill>
                  <a:srgbClr val="002060"/>
                </a:solidFill>
                <a:latin typeface="Arial Narrow" pitchFamily="34" charset="0"/>
              </a:rPr>
              <a:t>The capacity to relate to the feelings of another</a:t>
            </a:r>
          </a:p>
        </p:txBody>
      </p:sp>
      <p:sp>
        <p:nvSpPr>
          <p:cNvPr id="9" name="Rectangle 8"/>
          <p:cNvSpPr/>
          <p:nvPr/>
        </p:nvSpPr>
        <p:spPr>
          <a:xfrm>
            <a:off x="914400" y="3929124"/>
            <a:ext cx="7391400" cy="461665"/>
          </a:xfrm>
          <a:prstGeom prst="rect">
            <a:avLst/>
          </a:prstGeom>
        </p:spPr>
        <p:txBody>
          <a:bodyPr wrap="square">
            <a:spAutoFit/>
          </a:bodyPr>
          <a:lstStyle/>
          <a:p>
            <a:r>
              <a:rPr lang="en-US" sz="2400" b="1" i="1" dirty="0">
                <a:solidFill>
                  <a:schemeClr val="bg1"/>
                </a:solidFill>
                <a:latin typeface="Arial Narrow" pitchFamily="34" charset="0"/>
              </a:rPr>
              <a:t>Speaking:</a:t>
            </a:r>
            <a:r>
              <a:rPr lang="en-US" sz="2400" b="1" dirty="0">
                <a:solidFill>
                  <a:srgbClr val="002060"/>
                </a:solidFill>
                <a:latin typeface="Arial Narrow" pitchFamily="34" charset="0"/>
              </a:rPr>
              <a:t> The mode of expression or delivery of lines</a:t>
            </a:r>
          </a:p>
        </p:txBody>
      </p:sp>
      <p:sp>
        <p:nvSpPr>
          <p:cNvPr id="10" name="Rectangle 9"/>
          <p:cNvSpPr/>
          <p:nvPr/>
        </p:nvSpPr>
        <p:spPr>
          <a:xfrm>
            <a:off x="990600" y="4352329"/>
            <a:ext cx="7543800" cy="1200329"/>
          </a:xfrm>
          <a:prstGeom prst="rect">
            <a:avLst/>
          </a:prstGeom>
        </p:spPr>
        <p:txBody>
          <a:bodyPr wrap="square">
            <a:spAutoFit/>
          </a:bodyPr>
          <a:lstStyle/>
          <a:p>
            <a:pPr algn="just"/>
            <a:r>
              <a:rPr lang="en-US" sz="2400" b="1" i="1" dirty="0">
                <a:solidFill>
                  <a:schemeClr val="bg1"/>
                </a:solidFill>
                <a:latin typeface="Arial Narrow" pitchFamily="34" charset="0"/>
              </a:rPr>
              <a:t>Breath control: </a:t>
            </a:r>
            <a:r>
              <a:rPr lang="en-US" sz="2400" b="1" dirty="0">
                <a:solidFill>
                  <a:srgbClr val="002060"/>
                </a:solidFill>
                <a:latin typeface="Arial Narrow" pitchFamily="34" charset="0"/>
              </a:rPr>
              <a:t>Proper use of the lungs and diaphragm muscle for maximum capacity and efficiency of breath for speaking </a:t>
            </a:r>
          </a:p>
        </p:txBody>
      </p:sp>
      <p:sp>
        <p:nvSpPr>
          <p:cNvPr id="11" name="Rectangle 10"/>
          <p:cNvSpPr/>
          <p:nvPr/>
        </p:nvSpPr>
        <p:spPr>
          <a:xfrm>
            <a:off x="990600" y="5410200"/>
            <a:ext cx="7315200" cy="830997"/>
          </a:xfrm>
          <a:prstGeom prst="rect">
            <a:avLst/>
          </a:prstGeom>
        </p:spPr>
        <p:txBody>
          <a:bodyPr wrap="square">
            <a:spAutoFit/>
          </a:bodyPr>
          <a:lstStyle/>
          <a:p>
            <a:r>
              <a:rPr lang="en-US" sz="2400" b="1" i="1" dirty="0">
                <a:solidFill>
                  <a:schemeClr val="bg1"/>
                </a:solidFill>
                <a:latin typeface="Arial Narrow" pitchFamily="34" charset="0"/>
              </a:rPr>
              <a:t>Vocal expression: </a:t>
            </a:r>
            <a:r>
              <a:rPr lang="en-US" sz="2400" b="1" dirty="0">
                <a:solidFill>
                  <a:srgbClr val="002060"/>
                </a:solidFill>
                <a:latin typeface="Arial Narrow" pitchFamily="34" charset="0"/>
              </a:rPr>
              <a:t>How an actor uses his or her voice to convey character</a:t>
            </a:r>
          </a:p>
        </p:txBody>
      </p:sp>
    </p:spTree>
    <p:extLst>
      <p:ext uri="{BB962C8B-B14F-4D97-AF65-F5344CB8AC3E}">
        <p14:creationId xmlns:p14="http://schemas.microsoft.com/office/powerpoint/2010/main" val="84376747"/>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to="" calcmode="lin" valueType="num">
                                      <p:cBhvr>
                                        <p:cTn id="17" dur="1" fill="hold"/>
                                        <p:tgtEl>
                                          <p:spTgt spid="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to="" calcmode="lin" valueType="num">
                                      <p:cBhvr>
                                        <p:cTn id="32" dur="1" fill="hold"/>
                                        <p:tgtEl>
                                          <p:spTgt spid="10"/>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to="" calcmode="lin" valueType="num">
                                      <p:cBhvr>
                                        <p:cTn id="3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5" name="Rectangle 4"/>
          <p:cNvSpPr/>
          <p:nvPr/>
        </p:nvSpPr>
        <p:spPr>
          <a:xfrm>
            <a:off x="914400" y="609600"/>
            <a:ext cx="7543800" cy="461665"/>
          </a:xfrm>
          <a:prstGeom prst="rect">
            <a:avLst/>
          </a:prstGeom>
        </p:spPr>
        <p:txBody>
          <a:bodyPr wrap="square">
            <a:spAutoFit/>
          </a:bodyPr>
          <a:lstStyle/>
          <a:p>
            <a:r>
              <a:rPr lang="en-US" sz="2400" b="1" i="1" dirty="0">
                <a:solidFill>
                  <a:schemeClr val="bg1"/>
                </a:solidFill>
                <a:latin typeface="Arial Narrow" pitchFamily="34" charset="0"/>
              </a:rPr>
              <a:t>Inflection: </a:t>
            </a:r>
            <a:r>
              <a:rPr lang="en-US" sz="2400" b="1" dirty="0">
                <a:solidFill>
                  <a:srgbClr val="002060"/>
                </a:solidFill>
                <a:latin typeface="Arial Narrow" pitchFamily="34" charset="0"/>
              </a:rPr>
              <a:t>Change in pitch or loudness of the voice. </a:t>
            </a:r>
          </a:p>
        </p:txBody>
      </p:sp>
      <p:sp>
        <p:nvSpPr>
          <p:cNvPr id="6" name="Rectangle 5"/>
          <p:cNvSpPr/>
          <p:nvPr/>
        </p:nvSpPr>
        <p:spPr>
          <a:xfrm>
            <a:off x="914400" y="1071265"/>
            <a:ext cx="6934200" cy="461665"/>
          </a:xfrm>
          <a:prstGeom prst="rect">
            <a:avLst/>
          </a:prstGeom>
        </p:spPr>
        <p:txBody>
          <a:bodyPr wrap="square">
            <a:spAutoFit/>
          </a:bodyPr>
          <a:lstStyle/>
          <a:p>
            <a:r>
              <a:rPr lang="en-US" sz="2400" b="1" i="1" dirty="0">
                <a:solidFill>
                  <a:schemeClr val="bg1"/>
                </a:solidFill>
                <a:latin typeface="Arial Narrow" pitchFamily="34" charset="0"/>
              </a:rPr>
              <a:t>Projection: </a:t>
            </a:r>
            <a:r>
              <a:rPr lang="en-US" sz="2400" b="1" dirty="0">
                <a:solidFill>
                  <a:srgbClr val="002060"/>
                </a:solidFill>
                <a:latin typeface="Arial Narrow" pitchFamily="34" charset="0"/>
              </a:rPr>
              <a:t>How well the voice carries to the audience </a:t>
            </a:r>
          </a:p>
        </p:txBody>
      </p:sp>
      <p:sp>
        <p:nvSpPr>
          <p:cNvPr id="7" name="Rectangle 6"/>
          <p:cNvSpPr/>
          <p:nvPr/>
        </p:nvSpPr>
        <p:spPr>
          <a:xfrm>
            <a:off x="914400" y="1532931"/>
            <a:ext cx="7924800" cy="461665"/>
          </a:xfrm>
          <a:prstGeom prst="rect">
            <a:avLst/>
          </a:prstGeom>
        </p:spPr>
        <p:txBody>
          <a:bodyPr wrap="square">
            <a:spAutoFit/>
          </a:bodyPr>
          <a:lstStyle/>
          <a:p>
            <a:r>
              <a:rPr lang="en-US" sz="2400" b="1" i="1" dirty="0">
                <a:solidFill>
                  <a:schemeClr val="bg1"/>
                </a:solidFill>
                <a:latin typeface="Arial Narrow" pitchFamily="34" charset="0"/>
              </a:rPr>
              <a:t>Speaking style: </a:t>
            </a:r>
            <a:r>
              <a:rPr lang="en-US" sz="2400" b="1" dirty="0">
                <a:solidFill>
                  <a:srgbClr val="002060"/>
                </a:solidFill>
                <a:latin typeface="Arial Narrow" pitchFamily="34" charset="0"/>
              </a:rPr>
              <a:t>The mode of expression or delivery of lines</a:t>
            </a:r>
          </a:p>
        </p:txBody>
      </p:sp>
      <p:sp>
        <p:nvSpPr>
          <p:cNvPr id="8" name="Rectangle 7"/>
          <p:cNvSpPr/>
          <p:nvPr/>
        </p:nvSpPr>
        <p:spPr>
          <a:xfrm>
            <a:off x="914400" y="1994597"/>
            <a:ext cx="8077200" cy="461665"/>
          </a:xfrm>
          <a:prstGeom prst="rect">
            <a:avLst/>
          </a:prstGeom>
        </p:spPr>
        <p:txBody>
          <a:bodyPr wrap="square">
            <a:spAutoFit/>
          </a:bodyPr>
          <a:lstStyle/>
          <a:p>
            <a:r>
              <a:rPr lang="en-US" sz="2400" b="1" i="1" dirty="0">
                <a:solidFill>
                  <a:schemeClr val="bg1"/>
                </a:solidFill>
                <a:latin typeface="Arial Narrow" pitchFamily="34" charset="0"/>
              </a:rPr>
              <a:t>Diction:</a:t>
            </a:r>
            <a:r>
              <a:rPr lang="en-US" sz="2400" b="1" dirty="0">
                <a:solidFill>
                  <a:srgbClr val="002060"/>
                </a:solidFill>
                <a:latin typeface="Arial Narrow" pitchFamily="34" charset="0"/>
              </a:rPr>
              <a:t> Selection and pronunciation of words; clarity of speech. </a:t>
            </a:r>
          </a:p>
        </p:txBody>
      </p:sp>
      <p:sp>
        <p:nvSpPr>
          <p:cNvPr id="9" name="Rectangle 8"/>
          <p:cNvSpPr/>
          <p:nvPr/>
        </p:nvSpPr>
        <p:spPr>
          <a:xfrm>
            <a:off x="1295400" y="2486341"/>
            <a:ext cx="3201747" cy="461665"/>
          </a:xfrm>
          <a:prstGeom prst="rect">
            <a:avLst/>
          </a:prstGeom>
        </p:spPr>
        <p:txBody>
          <a:bodyPr wrap="square">
            <a:spAutoFit/>
          </a:bodyPr>
          <a:lstStyle/>
          <a:p>
            <a:r>
              <a:rPr lang="en-US" sz="2400" b="1" i="1" dirty="0">
                <a:solidFill>
                  <a:srgbClr val="FFFF00"/>
                </a:solidFill>
                <a:latin typeface="Arial Narrow" pitchFamily="34" charset="0"/>
              </a:rPr>
              <a:t>Nonverbal expression: </a:t>
            </a:r>
          </a:p>
        </p:txBody>
      </p:sp>
      <p:sp>
        <p:nvSpPr>
          <p:cNvPr id="10" name="Rectangle 9"/>
          <p:cNvSpPr/>
          <p:nvPr/>
        </p:nvSpPr>
        <p:spPr>
          <a:xfrm>
            <a:off x="914400" y="2967335"/>
            <a:ext cx="7543800" cy="830997"/>
          </a:xfrm>
          <a:prstGeom prst="rect">
            <a:avLst/>
          </a:prstGeom>
        </p:spPr>
        <p:txBody>
          <a:bodyPr wrap="square">
            <a:spAutoFit/>
          </a:bodyPr>
          <a:lstStyle/>
          <a:p>
            <a:r>
              <a:rPr lang="en-US" sz="2400" b="1" i="1" dirty="0">
                <a:solidFill>
                  <a:schemeClr val="bg1"/>
                </a:solidFill>
                <a:latin typeface="Arial Narrow" pitchFamily="34" charset="0"/>
              </a:rPr>
              <a:t>Gestures: </a:t>
            </a:r>
            <a:r>
              <a:rPr lang="en-US" sz="2400" b="1" dirty="0">
                <a:solidFill>
                  <a:srgbClr val="002060"/>
                </a:solidFill>
                <a:latin typeface="Arial Narrow" pitchFamily="34" charset="0"/>
              </a:rPr>
              <a:t>Any movement of the actor’s head, shoulder, arm, hand, leg, or foot to convey meaning </a:t>
            </a:r>
          </a:p>
        </p:txBody>
      </p:sp>
      <p:sp>
        <p:nvSpPr>
          <p:cNvPr id="11" name="Rectangle 10"/>
          <p:cNvSpPr/>
          <p:nvPr/>
        </p:nvSpPr>
        <p:spPr>
          <a:xfrm>
            <a:off x="914400" y="3773085"/>
            <a:ext cx="7543800" cy="830997"/>
          </a:xfrm>
          <a:prstGeom prst="rect">
            <a:avLst/>
          </a:prstGeom>
        </p:spPr>
        <p:txBody>
          <a:bodyPr wrap="square">
            <a:spAutoFit/>
          </a:bodyPr>
          <a:lstStyle/>
          <a:p>
            <a:pPr algn="just"/>
            <a:r>
              <a:rPr lang="en-US" sz="2400" b="1" i="1" dirty="0">
                <a:solidFill>
                  <a:schemeClr val="bg1"/>
                </a:solidFill>
                <a:latin typeface="Arial Narrow" pitchFamily="34" charset="0"/>
              </a:rPr>
              <a:t>Facial expression: </a:t>
            </a:r>
            <a:r>
              <a:rPr lang="en-US" sz="2400" b="1" dirty="0">
                <a:solidFill>
                  <a:srgbClr val="002060"/>
                </a:solidFill>
                <a:latin typeface="Arial Narrow" pitchFamily="34" charset="0"/>
              </a:rPr>
              <a:t>Physical and vocal aspects used by an actor to convey mood, feeling, or personality.</a:t>
            </a:r>
          </a:p>
        </p:txBody>
      </p:sp>
    </p:spTree>
    <p:extLst>
      <p:ext uri="{BB962C8B-B14F-4D97-AF65-F5344CB8AC3E}">
        <p14:creationId xmlns:p14="http://schemas.microsoft.com/office/powerpoint/2010/main" val="1889157534"/>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to="" calcmode="lin" valueType="num">
                                      <p:cBhvr>
                                        <p:cTn id="17" dur="1" fill="hold"/>
                                        <p:tgtEl>
                                          <p:spTgt spid="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to="" calcmode="lin" valueType="num">
                                      <p:cBhvr>
                                        <p:cTn id="33" dur="1" fill="hold"/>
                                        <p:tgtEl>
                                          <p:spTgt spid="10"/>
                                        </p:tgtEl>
                                        <p:attrNameLst>
                                          <p:attrName/>
                                        </p:attrNameLst>
                                      </p:cBhvr>
                                    </p:anim>
                                  </p:childTnLst>
                                </p:cTn>
                              </p:par>
                            </p:childTnLst>
                          </p:cTn>
                        </p:par>
                      </p:childTnLst>
                    </p:cTn>
                  </p:par>
                  <p:par>
                    <p:cTn id="34" fill="hold">
                      <p:stCondLst>
                        <p:cond delay="indefinite"/>
                      </p:stCondLst>
                      <p:childTnLst>
                        <p:par>
                          <p:cTn id="35" fill="hold">
                            <p:stCondLst>
                              <p:cond delay="0"/>
                            </p:stCondLst>
                            <p:childTnLst>
                              <p:par>
                                <p:cTn id="36" presetID="24"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to="" calcmode="lin" valueType="num">
                                      <p:cBhvr>
                                        <p:cTn id="38"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52400" y="-228600"/>
            <a:ext cx="9448799" cy="7239000"/>
          </a:xfrm>
        </p:spPr>
      </p:pic>
      <p:sp>
        <p:nvSpPr>
          <p:cNvPr id="5" name="Cloud 4"/>
          <p:cNvSpPr/>
          <p:nvPr/>
        </p:nvSpPr>
        <p:spPr>
          <a:xfrm rot="21029446">
            <a:off x="1696365" y="920348"/>
            <a:ext cx="6013373" cy="3693320"/>
          </a:xfrm>
          <a:prstGeom prst="cloud">
            <a:avLst/>
          </a:prstGeom>
          <a:ln w="76200">
            <a:solidFill>
              <a:schemeClr val="accent5">
                <a:lumMod val="20000"/>
                <a:lumOff val="80000"/>
              </a:schemeClr>
            </a:solidFill>
          </a:ln>
        </p:spPr>
        <p:style>
          <a:lnRef idx="0">
            <a:schemeClr val="accent6"/>
          </a:lnRef>
          <a:fillRef idx="3">
            <a:schemeClr val="accent6"/>
          </a:fillRef>
          <a:effectRef idx="3">
            <a:schemeClr val="accent6"/>
          </a:effectRef>
          <a:fontRef idx="minor">
            <a:schemeClr val="lt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auhaus 93" pitchFamily="82" charset="0"/>
              </a:rPr>
              <a:t>TWO TYPES OF DRAMA</a:t>
            </a:r>
          </a:p>
        </p:txBody>
      </p:sp>
    </p:spTree>
    <p:extLst>
      <p:ext uri="{BB962C8B-B14F-4D97-AF65-F5344CB8AC3E}">
        <p14:creationId xmlns:p14="http://schemas.microsoft.com/office/powerpoint/2010/main" val="2898925308"/>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6" name="Down Ribbon 5"/>
          <p:cNvSpPr/>
          <p:nvPr/>
        </p:nvSpPr>
        <p:spPr>
          <a:xfrm>
            <a:off x="1981200" y="671945"/>
            <a:ext cx="5105400" cy="1524000"/>
          </a:xfrm>
          <a:prstGeom prst="ribbon">
            <a:avLst>
              <a:gd name="adj1" fmla="val 16667"/>
              <a:gd name="adj2" fmla="val 64498"/>
            </a:avLst>
          </a:prstGeom>
          <a:ln w="57150">
            <a:solidFill>
              <a:srgbClr val="C00000"/>
            </a:solidFill>
            <a:prstDash val="sysDot"/>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Jokerman" pitchFamily="82" charset="0"/>
              </a:rPr>
              <a:t>TRAGEDY</a:t>
            </a:r>
          </a:p>
        </p:txBody>
      </p:sp>
      <p:sp>
        <p:nvSpPr>
          <p:cNvPr id="7" name="TextBox 6"/>
          <p:cNvSpPr txBox="1"/>
          <p:nvPr/>
        </p:nvSpPr>
        <p:spPr>
          <a:xfrm>
            <a:off x="990600" y="2209800"/>
            <a:ext cx="5012911" cy="830997"/>
          </a:xfrm>
          <a:prstGeom prst="rect">
            <a:avLst/>
          </a:prstGeom>
          <a:noFill/>
        </p:spPr>
        <p:txBody>
          <a:bodyPr wrap="none" rtlCol="0">
            <a:spAutoFit/>
          </a:bodyPr>
          <a:lstStyle/>
          <a:p>
            <a:endParaRPr lang="en-US" sz="2400" b="1" dirty="0">
              <a:solidFill>
                <a:srgbClr val="002060"/>
              </a:solidFill>
              <a:latin typeface="Arial Narrow" pitchFamily="34" charset="0"/>
            </a:endParaRPr>
          </a:p>
          <a:p>
            <a:r>
              <a:rPr lang="en-US" sz="2400" b="1" dirty="0">
                <a:solidFill>
                  <a:srgbClr val="002060"/>
                </a:solidFill>
                <a:latin typeface="Arial Narrow" pitchFamily="34" charset="0"/>
              </a:rPr>
              <a:t>-usually ends with the death of the hero.</a:t>
            </a:r>
          </a:p>
        </p:txBody>
      </p:sp>
      <p:sp>
        <p:nvSpPr>
          <p:cNvPr id="8" name="TextBox 7"/>
          <p:cNvSpPr txBox="1"/>
          <p:nvPr/>
        </p:nvSpPr>
        <p:spPr>
          <a:xfrm>
            <a:off x="990600" y="2671466"/>
            <a:ext cx="7772401" cy="1569660"/>
          </a:xfrm>
          <a:prstGeom prst="rect">
            <a:avLst/>
          </a:prstGeom>
          <a:noFill/>
        </p:spPr>
        <p:txBody>
          <a:bodyPr wrap="square" rtlCol="0">
            <a:spAutoFit/>
          </a:bodyPr>
          <a:lstStyle/>
          <a:p>
            <a:pPr algn="just"/>
            <a:endParaRPr lang="en-US" sz="2400" b="1" dirty="0">
              <a:solidFill>
                <a:srgbClr val="002060"/>
              </a:solidFill>
              <a:latin typeface="Arial Narrow" pitchFamily="34" charset="0"/>
            </a:endParaRPr>
          </a:p>
          <a:p>
            <a:pPr algn="just"/>
            <a:r>
              <a:rPr lang="en-US" sz="2400" b="1" dirty="0">
                <a:solidFill>
                  <a:srgbClr val="002060"/>
                </a:solidFill>
                <a:latin typeface="Arial Narrow" pitchFamily="34" charset="0"/>
              </a:rPr>
              <a:t>-taken from the Greek word </a:t>
            </a:r>
            <a:r>
              <a:rPr lang="en-US" sz="2400" b="1" i="1" dirty="0">
                <a:solidFill>
                  <a:srgbClr val="002060"/>
                </a:solidFill>
                <a:latin typeface="Arial Narrow" pitchFamily="34" charset="0"/>
              </a:rPr>
              <a:t>“tragus”, </a:t>
            </a:r>
            <a:r>
              <a:rPr lang="en-US" sz="2400" b="1" dirty="0">
                <a:solidFill>
                  <a:srgbClr val="002060"/>
                </a:solidFill>
                <a:latin typeface="Arial Narrow" pitchFamily="34" charset="0"/>
              </a:rPr>
              <a:t>which means goat, reflects the serious side of life. The characters usually fail in the fight against the problem due to their own limitation.</a:t>
            </a:r>
          </a:p>
        </p:txBody>
      </p:sp>
      <p:sp>
        <p:nvSpPr>
          <p:cNvPr id="9" name="TextBox 8"/>
          <p:cNvSpPr txBox="1"/>
          <p:nvPr/>
        </p:nvSpPr>
        <p:spPr>
          <a:xfrm>
            <a:off x="990600" y="4241126"/>
            <a:ext cx="3271217" cy="461665"/>
          </a:xfrm>
          <a:prstGeom prst="rect">
            <a:avLst/>
          </a:prstGeom>
          <a:noFill/>
        </p:spPr>
        <p:txBody>
          <a:bodyPr wrap="none" rtlCol="0">
            <a:spAutoFit/>
          </a:bodyPr>
          <a:lstStyle/>
          <a:p>
            <a:r>
              <a:rPr lang="en-US" sz="2400" b="1" dirty="0">
                <a:solidFill>
                  <a:srgbClr val="002060"/>
                </a:solidFill>
                <a:latin typeface="Arial Narrow" pitchFamily="34" charset="0"/>
              </a:rPr>
              <a:t>-aims the audience to cry.</a:t>
            </a:r>
          </a:p>
        </p:txBody>
      </p:sp>
    </p:spTree>
    <p:extLst>
      <p:ext uri="{BB962C8B-B14F-4D97-AF65-F5344CB8AC3E}">
        <p14:creationId xmlns:p14="http://schemas.microsoft.com/office/powerpoint/2010/main" val="366589388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to="" calcmode="lin" valueType="num">
                                      <p:cBhvr>
                                        <p:cTn id="11" dur="1" fill="hold"/>
                                        <p:tgtEl>
                                          <p:spTgt spid="7"/>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to="" calcmode="lin" valueType="num">
                                      <p:cBhvr>
                                        <p:cTn id="16" dur="1" fill="hold"/>
                                        <p:tgtEl>
                                          <p:spTgt spid="8"/>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to="" calcmode="lin" valueType="num">
                                      <p:cBhvr>
                                        <p:cTn id="21"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668"/>
            <a:ext cx="9144000" cy="6858000"/>
          </a:xfrm>
        </p:spPr>
      </p:pic>
      <p:sp>
        <p:nvSpPr>
          <p:cNvPr id="5" name="Down Ribbon 4"/>
          <p:cNvSpPr/>
          <p:nvPr/>
        </p:nvSpPr>
        <p:spPr>
          <a:xfrm>
            <a:off x="1524000" y="533400"/>
            <a:ext cx="5791200" cy="1600200"/>
          </a:xfrm>
          <a:prstGeom prst="ribbon">
            <a:avLst>
              <a:gd name="adj1" fmla="val 18687"/>
              <a:gd name="adj2" fmla="val 50000"/>
            </a:avLst>
          </a:prstGeom>
          <a:ln w="57150">
            <a:solidFill>
              <a:srgbClr val="0070C0"/>
            </a:solidFill>
            <a:prstDash val="sysDot"/>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Jokerman" pitchFamily="82" charset="0"/>
              </a:rPr>
              <a:t>COMEDY</a:t>
            </a:r>
          </a:p>
        </p:txBody>
      </p:sp>
      <p:sp>
        <p:nvSpPr>
          <p:cNvPr id="7" name="TextBox 6"/>
          <p:cNvSpPr txBox="1"/>
          <p:nvPr/>
        </p:nvSpPr>
        <p:spPr>
          <a:xfrm>
            <a:off x="1143000" y="2743200"/>
            <a:ext cx="6894836" cy="461665"/>
          </a:xfrm>
          <a:prstGeom prst="rect">
            <a:avLst/>
          </a:prstGeom>
          <a:noFill/>
        </p:spPr>
        <p:txBody>
          <a:bodyPr wrap="none" rtlCol="0">
            <a:spAutoFit/>
          </a:bodyPr>
          <a:lstStyle/>
          <a:p>
            <a:r>
              <a:rPr lang="en-US" sz="2400" b="1" dirty="0">
                <a:solidFill>
                  <a:srgbClr val="002060"/>
                </a:solidFill>
                <a:latin typeface="Arial Narrow" pitchFamily="34" charset="0"/>
              </a:rPr>
              <a:t>-the hero does not die. But it is not that way all the time.</a:t>
            </a:r>
          </a:p>
        </p:txBody>
      </p:sp>
      <p:sp>
        <p:nvSpPr>
          <p:cNvPr id="8" name="TextBox 7"/>
          <p:cNvSpPr txBox="1"/>
          <p:nvPr/>
        </p:nvSpPr>
        <p:spPr>
          <a:xfrm>
            <a:off x="1143000" y="3239501"/>
            <a:ext cx="7391400" cy="830997"/>
          </a:xfrm>
          <a:prstGeom prst="rect">
            <a:avLst/>
          </a:prstGeom>
          <a:noFill/>
        </p:spPr>
        <p:txBody>
          <a:bodyPr wrap="square" rtlCol="0">
            <a:spAutoFit/>
          </a:bodyPr>
          <a:lstStyle/>
          <a:p>
            <a:r>
              <a:rPr lang="en-US" sz="2400" b="1" dirty="0">
                <a:solidFill>
                  <a:srgbClr val="002060"/>
                </a:solidFill>
                <a:latin typeface="Arial Narrow" pitchFamily="34" charset="0"/>
              </a:rPr>
              <a:t>-pictures out the lighter side of man. It depicts the failure of man that intends to stir out laughter.</a:t>
            </a:r>
          </a:p>
        </p:txBody>
      </p:sp>
      <p:sp>
        <p:nvSpPr>
          <p:cNvPr id="9" name="TextBox 8"/>
          <p:cNvSpPr txBox="1"/>
          <p:nvPr/>
        </p:nvSpPr>
        <p:spPr>
          <a:xfrm>
            <a:off x="1129145" y="4042789"/>
            <a:ext cx="3583032" cy="461665"/>
          </a:xfrm>
          <a:prstGeom prst="rect">
            <a:avLst/>
          </a:prstGeom>
          <a:noFill/>
        </p:spPr>
        <p:txBody>
          <a:bodyPr wrap="none" rtlCol="0">
            <a:spAutoFit/>
          </a:bodyPr>
          <a:lstStyle/>
          <a:p>
            <a:r>
              <a:rPr lang="en-US" sz="2400" b="1" dirty="0">
                <a:solidFill>
                  <a:srgbClr val="002060"/>
                </a:solidFill>
                <a:latin typeface="Arial Narrow" pitchFamily="34" charset="0"/>
              </a:rPr>
              <a:t>-aims the audience to laugh.</a:t>
            </a:r>
          </a:p>
        </p:txBody>
      </p:sp>
    </p:spTree>
    <p:extLst>
      <p:ext uri="{BB962C8B-B14F-4D97-AF65-F5344CB8AC3E}">
        <p14:creationId xmlns:p14="http://schemas.microsoft.com/office/powerpoint/2010/main" val="280307894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to="" calcmode="lin" valueType="num">
                                      <p:cBhvr>
                                        <p:cTn id="12" dur="1" fill="hold"/>
                                        <p:tgtEl>
                                          <p:spTgt spid="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to="" calcmode="lin" valueType="num">
                                      <p:cBhvr>
                                        <p:cTn id="17" dur="1" fill="hold"/>
                                        <p:tgtEl>
                                          <p:spTgt spid="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1303</Words>
  <Application>Microsoft Office PowerPoint</Application>
  <PresentationFormat>On-screen Show (4:3)</PresentationFormat>
  <Paragraphs>93</Paragraphs>
  <Slides>22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Agency FB</vt:lpstr>
      <vt:lpstr>Aharoni</vt:lpstr>
      <vt:lpstr>Algerian</vt:lpstr>
      <vt:lpstr>Arial</vt:lpstr>
      <vt:lpstr>Arial Narrow</vt:lpstr>
      <vt:lpstr>Bauhaus 93</vt:lpstr>
      <vt:lpstr>Calibri</vt:lpstr>
      <vt:lpstr>Jokerman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Zaina Alqublan</cp:lastModifiedBy>
  <cp:revision>33</cp:revision>
  <dcterms:created xsi:type="dcterms:W3CDTF">2014-01-23T18:10:08Z</dcterms:created>
  <dcterms:modified xsi:type="dcterms:W3CDTF">2024-08-27T06:27:30Z</dcterms:modified>
</cp:coreProperties>
</file>