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9" d="100"/>
          <a:sy n="69" d="100"/>
        </p:scale>
        <p:origin x="141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F150D65-C64D-44FB-9152-4CC2DE0C9198}"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FE64A4-35FB-42B6-9183-2C0CE0E36649}"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2683B9-6ECA-47FA-93CF-B124A0FAC208}"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5FF66B-9476-4BB3-85E9-E01854F07F90}" type="datetime1">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B23FBD-8F7D-4F85-8085-67BFDB05CB71}" type="datetime1">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EBEB0A-9E3D-4B14-9782-E2AE3DA60D96}" type="slidenum">
              <a:rPr lang="en-US" smtClean="0"/>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65D789A-1220-4441-8676-44A034051BFD}" type="datetime1">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98A266-E364-4B5E-98DD-432668182E1E}" type="datetime1">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3F2040-9975-4642-A906-1DF87F8BE202}" type="datetime1">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E52B4A-BA08-4841-AB08-A0D822ABC34D}" type="datetime1">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635EB0-D091-417E-ACD5-D65E1C7D8524}"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CA09F9-C7D6-4C52-A7E8-5101239A0BA2}"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75D48070-6A81-47D0-9810-1540B9FEFF61}" type="datetime1">
              <a:rPr lang="en-US" smtClean="0"/>
              <a:pPr/>
              <a:t>9/3/2024</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FEBEB0A-9E3D-4B14-9782-E2AE3DA60D96}" type="slidenum">
              <a:rPr lang="en-US" smtClean="0"/>
              <a:pPr/>
              <a:t>‹#›</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Get to know Romantic Poetry</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84070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Essential Background:</a:t>
            </a:r>
            <a:endParaRPr lang="en-US" dirty="0"/>
          </a:p>
        </p:txBody>
      </p:sp>
      <p:sp>
        <p:nvSpPr>
          <p:cNvPr id="3" name="Subtitle 2"/>
          <p:cNvSpPr>
            <a:spLocks noGrp="1"/>
          </p:cNvSpPr>
          <p:nvPr>
            <p:ph type="subTitle" idx="1"/>
          </p:nvPr>
        </p:nvSpPr>
        <p:spPr/>
        <p:txBody>
          <a:bodyPr/>
          <a:lstStyle/>
          <a:p>
            <a:r>
              <a:rPr lang="en-US" dirty="0" smtClean="0"/>
              <a:t>Concept-Factors- Characteristics-Impact</a:t>
            </a:r>
            <a:endParaRPr lang="en-US" dirty="0"/>
          </a:p>
        </p:txBody>
      </p:sp>
    </p:spTree>
    <p:extLst>
      <p:ext uri="{BB962C8B-B14F-4D97-AF65-F5344CB8AC3E}">
        <p14:creationId xmlns:p14="http://schemas.microsoft.com/office/powerpoint/2010/main" val="1556586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Romanticism</a:t>
            </a:r>
            <a:r>
              <a:rPr lang="en-US" dirty="0"/>
              <a:t> (or the </a:t>
            </a:r>
            <a:r>
              <a:rPr lang="en-US" b="1" dirty="0"/>
              <a:t>Romantic era</a:t>
            </a:r>
            <a:r>
              <a:rPr lang="en-US" dirty="0"/>
              <a:t>/</a:t>
            </a:r>
            <a:r>
              <a:rPr lang="en-US" b="1" dirty="0"/>
              <a:t>Period</a:t>
            </a:r>
            <a:r>
              <a:rPr lang="en-US" dirty="0"/>
              <a:t>) was an artistic, literary, and intellectual movement that originated in Europe toward the end of the 18th century and in most areas was at its peak in the approximate period from 1800 to 1840. </a:t>
            </a:r>
          </a:p>
        </p:txBody>
      </p:sp>
    </p:spTree>
    <p:extLst>
      <p:ext uri="{BB962C8B-B14F-4D97-AF65-F5344CB8AC3E}">
        <p14:creationId xmlns:p14="http://schemas.microsoft.com/office/powerpoint/2010/main" val="3041442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behind it</a:t>
            </a:r>
            <a:endParaRPr lang="en-US" dirty="0"/>
          </a:p>
        </p:txBody>
      </p:sp>
      <p:sp>
        <p:nvSpPr>
          <p:cNvPr id="3" name="Content Placeholder 2"/>
          <p:cNvSpPr>
            <a:spLocks noGrp="1"/>
          </p:cNvSpPr>
          <p:nvPr>
            <p:ph idx="1"/>
          </p:nvPr>
        </p:nvSpPr>
        <p:spPr/>
        <p:txBody>
          <a:bodyPr/>
          <a:lstStyle/>
          <a:p>
            <a:r>
              <a:rPr lang="en-US" dirty="0"/>
              <a:t>Partly a reaction to the Industrial </a:t>
            </a:r>
            <a:r>
              <a:rPr lang="en-US" dirty="0" smtClean="0"/>
              <a:t>Revolution</a:t>
            </a:r>
            <a:endParaRPr lang="en-US" dirty="0"/>
          </a:p>
          <a:p>
            <a:r>
              <a:rPr lang="en-US" dirty="0" smtClean="0"/>
              <a:t>It </a:t>
            </a:r>
            <a:r>
              <a:rPr lang="en-US" dirty="0"/>
              <a:t>was also a revolt against aristocratic social and political norms of the Age of </a:t>
            </a:r>
            <a:r>
              <a:rPr lang="en-US" dirty="0" smtClean="0"/>
              <a:t>Enlightenment</a:t>
            </a:r>
          </a:p>
          <a:p>
            <a:r>
              <a:rPr lang="en-US" dirty="0" smtClean="0"/>
              <a:t>It was a </a:t>
            </a:r>
            <a:r>
              <a:rPr lang="en-US" dirty="0"/>
              <a:t>reaction against the scientific rationalization of nature</a:t>
            </a:r>
            <a:r>
              <a:rPr lang="en-US" dirty="0" smtClean="0"/>
              <a:t>.</a:t>
            </a:r>
            <a:endParaRPr lang="en-US" dirty="0"/>
          </a:p>
        </p:txBody>
      </p:sp>
    </p:spTree>
    <p:extLst>
      <p:ext uri="{BB962C8B-B14F-4D97-AF65-F5344CB8AC3E}">
        <p14:creationId xmlns:p14="http://schemas.microsoft.com/office/powerpoint/2010/main" val="2446038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impact:</a:t>
            </a:r>
            <a:endParaRPr lang="en-US" dirty="0"/>
          </a:p>
        </p:txBody>
      </p:sp>
      <p:sp>
        <p:nvSpPr>
          <p:cNvPr id="3" name="Content Placeholder 2"/>
          <p:cNvSpPr>
            <a:spLocks noGrp="1"/>
          </p:cNvSpPr>
          <p:nvPr>
            <p:ph idx="1"/>
          </p:nvPr>
        </p:nvSpPr>
        <p:spPr/>
        <p:txBody>
          <a:bodyPr/>
          <a:lstStyle/>
          <a:p>
            <a:r>
              <a:rPr lang="en-US" dirty="0"/>
              <a:t>It was embodied most strongly in the visual arts, music, and literature, but had a major impact on </a:t>
            </a:r>
            <a:r>
              <a:rPr lang="en-US" dirty="0" smtClean="0"/>
              <a:t>historiography</a:t>
            </a:r>
            <a:r>
              <a:rPr lang="en-US" dirty="0"/>
              <a:t>,</a:t>
            </a:r>
            <a:r>
              <a:rPr lang="en-US" dirty="0" smtClean="0"/>
              <a:t> education </a:t>
            </a:r>
            <a:r>
              <a:rPr lang="en-US" dirty="0"/>
              <a:t>and the natural sciences</a:t>
            </a:r>
            <a:r>
              <a:rPr lang="en-US" dirty="0" smtClean="0"/>
              <a:t>.</a:t>
            </a:r>
          </a:p>
          <a:p>
            <a:r>
              <a:rPr lang="en-US" dirty="0" smtClean="0"/>
              <a:t> </a:t>
            </a:r>
            <a:r>
              <a:rPr lang="en-US" dirty="0"/>
              <a:t>Its effect on politics was considerable and complex; while for much of the peak Romantic period it was associated with liberalism and radicalism, in the long term its effect on the growth of nationalism was probably more significant.</a:t>
            </a:r>
          </a:p>
        </p:txBody>
      </p:sp>
    </p:spTree>
    <p:extLst>
      <p:ext uri="{BB962C8B-B14F-4D97-AF65-F5344CB8AC3E}">
        <p14:creationId xmlns:p14="http://schemas.microsoft.com/office/powerpoint/2010/main" val="3165121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characteristics</a:t>
            </a:r>
            <a:endParaRPr lang="en-US" dirty="0"/>
          </a:p>
        </p:txBody>
      </p:sp>
      <p:sp>
        <p:nvSpPr>
          <p:cNvPr id="3" name="Content Placeholder 2"/>
          <p:cNvSpPr>
            <a:spLocks noGrp="1"/>
          </p:cNvSpPr>
          <p:nvPr>
            <p:ph idx="1"/>
          </p:nvPr>
        </p:nvSpPr>
        <p:spPr/>
        <p:txBody>
          <a:bodyPr/>
          <a:lstStyle/>
          <a:p>
            <a:r>
              <a:rPr lang="en-US" dirty="0" smtClean="0"/>
              <a:t>In </a:t>
            </a:r>
            <a:r>
              <a:rPr lang="en-US" dirty="0"/>
              <a:t>literature, Romanticism found recurrent themes in the evocation or criticism of the </a:t>
            </a:r>
            <a:r>
              <a:rPr lang="en-US" dirty="0" smtClean="0"/>
              <a:t>past</a:t>
            </a:r>
            <a:endParaRPr lang="en-US" dirty="0"/>
          </a:p>
          <a:p>
            <a:r>
              <a:rPr lang="en-US" dirty="0" smtClean="0"/>
              <a:t>the </a:t>
            </a:r>
            <a:r>
              <a:rPr lang="en-US" dirty="0"/>
              <a:t>cult of "</a:t>
            </a:r>
            <a:r>
              <a:rPr lang="en-US" dirty="0" smtClean="0"/>
              <a:t>sensibility” </a:t>
            </a:r>
            <a:endParaRPr lang="en-US" dirty="0"/>
          </a:p>
          <a:p>
            <a:r>
              <a:rPr lang="en-US" dirty="0" smtClean="0"/>
              <a:t>emphasis </a:t>
            </a:r>
            <a:r>
              <a:rPr lang="en-US" dirty="0"/>
              <a:t>on women and </a:t>
            </a:r>
            <a:r>
              <a:rPr lang="en-US" dirty="0" smtClean="0"/>
              <a:t>children</a:t>
            </a:r>
            <a:endParaRPr lang="en-US" dirty="0"/>
          </a:p>
          <a:p>
            <a:r>
              <a:rPr lang="en-US" dirty="0" smtClean="0"/>
              <a:t>the </a:t>
            </a:r>
            <a:r>
              <a:rPr lang="en-US" dirty="0"/>
              <a:t>heroic isolation of the artist or narrator, </a:t>
            </a:r>
          </a:p>
          <a:p>
            <a:r>
              <a:rPr lang="en-US" dirty="0" smtClean="0"/>
              <a:t>respect </a:t>
            </a:r>
            <a:r>
              <a:rPr lang="en-US" dirty="0"/>
              <a:t>for a new, wilder, untrammeled and "pure" nature. Furthermore, several romantic authors, such as Edgar Allan Poe and Nathaniel Hawthorne, based their writings on the supernatural/occult and human psychology. </a:t>
            </a:r>
          </a:p>
        </p:txBody>
      </p:sp>
    </p:spTree>
    <p:extLst>
      <p:ext uri="{BB962C8B-B14F-4D97-AF65-F5344CB8AC3E}">
        <p14:creationId xmlns:p14="http://schemas.microsoft.com/office/powerpoint/2010/main" val="3280612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Cole_Thomas_The_Voyage_of_Life_Old_Age_1842.</a:t>
            </a:r>
          </a:p>
        </p:txBody>
      </p:sp>
      <p:pic>
        <p:nvPicPr>
          <p:cNvPr id="4" name="Content Placeholder 3" descr="Cole_Thomas_The_Voyage_of_Life_Old_Age_1842.jpg"/>
          <p:cNvPicPr>
            <a:picLocks noGrp="1" noChangeAspect="1"/>
          </p:cNvPicPr>
          <p:nvPr>
            <p:ph idx="1"/>
          </p:nvPr>
        </p:nvPicPr>
        <p:blipFill>
          <a:blip r:embed="rId2" cstate="email">
            <a:extLst>
              <a:ext uri="{28A0092B-C50C-407E-A947-70E740481C1C}">
                <a14:useLocalDpi xmlns:a14="http://schemas.microsoft.com/office/drawing/2010/main" val="0"/>
              </a:ext>
            </a:extLst>
          </a:blip>
          <a:srcRect t="12191" b="12191"/>
          <a:stretch>
            <a:fillRect/>
          </a:stretch>
        </p:blipFill>
        <p:spPr/>
      </p:pic>
    </p:spTree>
    <p:extLst>
      <p:ext uri="{BB962C8B-B14F-4D97-AF65-F5344CB8AC3E}">
        <p14:creationId xmlns:p14="http://schemas.microsoft.com/office/powerpoint/2010/main" val="2992317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800" dirty="0" err="1"/>
              <a:t>Caspar</a:t>
            </a:r>
            <a:r>
              <a:rPr lang="fr-FR" sz="2800" dirty="0"/>
              <a:t> David Friedrich</a:t>
            </a:r>
            <a:r>
              <a:rPr lang="en-US" sz="2800" i="1" dirty="0" smtClean="0"/>
              <a:t/>
            </a:r>
            <a:br>
              <a:rPr lang="en-US" sz="2800" i="1" dirty="0" smtClean="0"/>
            </a:br>
            <a:r>
              <a:rPr lang="en-US" sz="2800" i="1" dirty="0" smtClean="0"/>
              <a:t>The </a:t>
            </a:r>
            <a:r>
              <a:rPr lang="en-US" sz="2800" i="1" dirty="0"/>
              <a:t>wanderer above the sea of fog</a:t>
            </a:r>
            <a:endParaRPr lang="en-US" sz="2800" dirty="0"/>
          </a:p>
        </p:txBody>
      </p:sp>
      <p:pic>
        <p:nvPicPr>
          <p:cNvPr id="4" name="Content Placeholder 3" descr="468px-Caspar_David_Friedrich_032.jpg"/>
          <p:cNvPicPr>
            <a:picLocks noGrp="1" noChangeAspect="1"/>
          </p:cNvPicPr>
          <p:nvPr>
            <p:ph idx="1"/>
          </p:nvPr>
        </p:nvPicPr>
        <p:blipFill>
          <a:blip r:embed="rId2" cstate="email">
            <a:extLst>
              <a:ext uri="{28A0092B-C50C-407E-A947-70E740481C1C}">
                <a14:useLocalDpi xmlns:a14="http://schemas.microsoft.com/office/drawing/2010/main" val="0"/>
              </a:ext>
            </a:extLst>
          </a:blip>
          <a:srcRect l="-74227" r="-74227"/>
          <a:stretch>
            <a:fillRect/>
          </a:stretch>
        </p:blipFill>
        <p:spPr/>
      </p:pic>
    </p:spTree>
    <p:extLst>
      <p:ext uri="{BB962C8B-B14F-4D97-AF65-F5344CB8AC3E}">
        <p14:creationId xmlns:p14="http://schemas.microsoft.com/office/powerpoint/2010/main" val="1854930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Blake The Girl Found</a:t>
            </a:r>
          </a:p>
        </p:txBody>
      </p:sp>
      <p:pic>
        <p:nvPicPr>
          <p:cNvPr id="4" name="Content Placeholder 3" descr="Blake_The_Girl_Found_2.jpg"/>
          <p:cNvPicPr>
            <a:picLocks noGrp="1" noChangeAspect="1"/>
          </p:cNvPicPr>
          <p:nvPr>
            <p:ph idx="1"/>
          </p:nvPr>
        </p:nvPicPr>
        <p:blipFill>
          <a:blip r:embed="rId2">
            <a:extLst>
              <a:ext uri="{28A0092B-C50C-407E-A947-70E740481C1C}">
                <a14:useLocalDpi xmlns:a14="http://schemas.microsoft.com/office/drawing/2010/main" val="0"/>
              </a:ext>
            </a:extLst>
          </a:blip>
          <a:srcRect t="32572" b="32572"/>
          <a:stretch>
            <a:fillRect/>
          </a:stretch>
        </p:blipFill>
        <p:spPr/>
      </p:pic>
    </p:spTree>
    <p:extLst>
      <p:ext uri="{BB962C8B-B14F-4D97-AF65-F5344CB8AC3E}">
        <p14:creationId xmlns:p14="http://schemas.microsoft.com/office/powerpoint/2010/main" val="862820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Henry Wallis-</a:t>
            </a:r>
            <a:r>
              <a:rPr lang="en-US" i="1" dirty="0"/>
              <a:t>The Death of Chatterton</a:t>
            </a:r>
            <a:r>
              <a:rPr lang="en-US" dirty="0"/>
              <a:t>	</a:t>
            </a:r>
            <a:br>
              <a:rPr lang="en-US" dirty="0"/>
            </a:br>
            <a:endParaRPr lang="en-US" dirty="0"/>
          </a:p>
        </p:txBody>
      </p:sp>
      <p:pic>
        <p:nvPicPr>
          <p:cNvPr id="4" name="Content Placeholder 3" descr="Chatterton.jpg"/>
          <p:cNvPicPr>
            <a:picLocks noGrp="1" noChangeAspect="1"/>
          </p:cNvPicPr>
          <p:nvPr>
            <p:ph idx="1"/>
          </p:nvPr>
        </p:nvPicPr>
        <p:blipFill>
          <a:blip r:embed="rId2">
            <a:extLst>
              <a:ext uri="{28A0092B-C50C-407E-A947-70E740481C1C}">
                <a14:useLocalDpi xmlns:a14="http://schemas.microsoft.com/office/drawing/2010/main" val="0"/>
              </a:ext>
            </a:extLst>
          </a:blip>
          <a:srcRect t="12201" b="12201"/>
          <a:stretch>
            <a:fillRect/>
          </a:stretch>
        </p:blipFill>
        <p:spPr/>
      </p:pic>
    </p:spTree>
    <p:extLst>
      <p:ext uri="{BB962C8B-B14F-4D97-AF65-F5344CB8AC3E}">
        <p14:creationId xmlns:p14="http://schemas.microsoft.com/office/powerpoint/2010/main" val="2178722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Bard, 1774, by Welsh artist Thomas Jones.</a:t>
            </a:r>
          </a:p>
        </p:txBody>
      </p:sp>
      <p:pic>
        <p:nvPicPr>
          <p:cNvPr id="4" name="Content Placeholder 3" descr="The_Bard_(1774).jpeg"/>
          <p:cNvPicPr>
            <a:picLocks noGrp="1" noChangeAspect="1"/>
          </p:cNvPicPr>
          <p:nvPr>
            <p:ph idx="1"/>
          </p:nvPr>
        </p:nvPicPr>
        <p:blipFill>
          <a:blip r:embed="rId2">
            <a:extLst>
              <a:ext uri="{28A0092B-C50C-407E-A947-70E740481C1C}">
                <a14:useLocalDpi xmlns:a14="http://schemas.microsoft.com/office/drawing/2010/main" val="0"/>
              </a:ext>
            </a:extLst>
          </a:blip>
          <a:srcRect t="11267" b="11267"/>
          <a:stretch>
            <a:fillRect/>
          </a:stretch>
        </p:blipFill>
        <p:spPr/>
      </p:pic>
    </p:spTree>
    <p:extLst>
      <p:ext uri="{BB962C8B-B14F-4D97-AF65-F5344CB8AC3E}">
        <p14:creationId xmlns:p14="http://schemas.microsoft.com/office/powerpoint/2010/main" val="1727275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Louis </a:t>
            </a:r>
            <a:r>
              <a:rPr lang="fr-FR" dirty="0" err="1" smtClean="0"/>
              <a:t>Janmot-Poem</a:t>
            </a:r>
            <a:r>
              <a:rPr lang="fr-FR" dirty="0" smtClean="0"/>
              <a:t> of the Soul (On the </a:t>
            </a:r>
            <a:r>
              <a:rPr lang="fr-FR" dirty="0" err="1" smtClean="0"/>
              <a:t>Mountain</a:t>
            </a:r>
            <a:r>
              <a:rPr lang="fr-FR" dirty="0" smtClean="0"/>
              <a:t>)</a:t>
            </a:r>
            <a:endParaRPr lang="en-US" dirty="0"/>
          </a:p>
        </p:txBody>
      </p:sp>
      <p:pic>
        <p:nvPicPr>
          <p:cNvPr id="4" name="Content Placeholder 3" descr="783px-Le_poeme_de_lAme-14-Louis_Janmot-MBA_Lyon-IMG_0497.jpg"/>
          <p:cNvPicPr>
            <a:picLocks noGrp="1" noChangeAspect="1"/>
          </p:cNvPicPr>
          <p:nvPr>
            <p:ph idx="1"/>
          </p:nvPr>
        </p:nvPicPr>
        <p:blipFill>
          <a:blip r:embed="rId2" cstate="email">
            <a:extLst>
              <a:ext uri="{28A0092B-C50C-407E-A947-70E740481C1C}">
                <a14:useLocalDpi xmlns:a14="http://schemas.microsoft.com/office/drawing/2010/main" val="0"/>
              </a:ext>
            </a:extLst>
          </a:blip>
          <a:srcRect l="-24375" r="-24375"/>
          <a:stretch>
            <a:fillRect/>
          </a:stretch>
        </p:blipFill>
        <p:spPr/>
      </p:pic>
    </p:spTree>
    <p:extLst>
      <p:ext uri="{BB962C8B-B14F-4D97-AF65-F5344CB8AC3E}">
        <p14:creationId xmlns:p14="http://schemas.microsoft.com/office/powerpoint/2010/main" val="22504557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34</TotalTime>
  <Words>276</Words>
  <Application>Microsoft Office PowerPoint</Application>
  <PresentationFormat>عرض على الشاشة (4:3)</PresentationFormat>
  <Paragraphs>23</Paragraphs>
  <Slides>12</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12</vt:i4>
      </vt:variant>
    </vt:vector>
  </HeadingPairs>
  <TitlesOfParts>
    <vt:vector size="16" baseType="lpstr">
      <vt:lpstr>Arial</vt:lpstr>
      <vt:lpstr>Impact</vt:lpstr>
      <vt:lpstr>Times New Roman</vt:lpstr>
      <vt:lpstr>Newsprint</vt:lpstr>
      <vt:lpstr>Get to know Romantic Poetry</vt:lpstr>
      <vt:lpstr>Essential Background:</vt:lpstr>
      <vt:lpstr>عرض تقديمي في PowerPoint</vt:lpstr>
      <vt:lpstr>Reasons behind it</vt:lpstr>
      <vt:lpstr>Its impact:</vt:lpstr>
      <vt:lpstr>Its characteristics</vt:lpstr>
      <vt:lpstr>Cole_Thomas_The_Voyage_of_Life_Old_Age_1842.</vt:lpstr>
      <vt:lpstr>Caspar David Friedrich The wanderer above the sea of fog</vt:lpstr>
      <vt:lpstr>Blake The Girl Found</vt:lpstr>
      <vt:lpstr>Henry Wallis-The Death of Chatterton  </vt:lpstr>
      <vt:lpstr>The Bard, 1774, by Welsh artist Thomas Jones.</vt:lpstr>
      <vt:lpstr>Louis Janmot-Poem of the Soul (On the Mountain)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Romantic Poetry</dc:title>
  <dc:creator>mac</dc:creator>
  <cp:lastModifiedBy>user</cp:lastModifiedBy>
  <cp:revision>5</cp:revision>
  <dcterms:created xsi:type="dcterms:W3CDTF">2012-09-18T21:25:06Z</dcterms:created>
  <dcterms:modified xsi:type="dcterms:W3CDTF">2024-09-03T06:43:58Z</dcterms:modified>
</cp:coreProperties>
</file>