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014"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9" d="100"/>
          <a:sy n="69" d="100"/>
        </p:scale>
        <p:origin x="141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957AF-53C0-420B-9C2D-77DB1416566C}" type="slidenum">
              <a:rPr kumimoji="0" lang="en-US" smtClean="0"/>
              <a:pPr eaLnBrk="1" latinLnBrk="0" hangingPunct="1"/>
              <a:t>‹#›</a:t>
            </a:fld>
            <a:endParaRPr kumimoji="0"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07B075D-0495-AF4A-8C76-718EBE8CF670}"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07B075D-0495-AF4A-8C76-718EBE8CF670}"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7B075D-0495-AF4A-8C76-718EBE8CF670}"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550247-E592-174B-AB2A-AD44858E9127}"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7B075D-0495-AF4A-8C76-718EBE8CF670}"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B075D-0495-AF4A-8C76-718EBE8CF670}"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B075D-0495-AF4A-8C76-718EBE8CF670}"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B075D-0495-AF4A-8C76-718EBE8CF670}"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550247-E592-174B-AB2A-AD44858E9127}"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B075D-0495-AF4A-8C76-718EBE8CF670}"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7B075D-0495-AF4A-8C76-718EBE8CF670}"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550247-E592-174B-AB2A-AD44858E9127}"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07B075D-0495-AF4A-8C76-718EBE8CF670}" type="datetimeFigureOut">
              <a:rPr lang="en-US" smtClean="0"/>
              <a:t>9/3/2024</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C550247-E592-174B-AB2A-AD44858E912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normAutofit/>
          </a:bodyPr>
          <a:lstStyle/>
          <a:p>
            <a:r>
              <a:rPr lang="tr-TR" dirty="0" err="1"/>
              <a:t>Samuel</a:t>
            </a:r>
            <a:r>
              <a:rPr lang="tr-TR" dirty="0"/>
              <a:t> Taylor </a:t>
            </a:r>
            <a:r>
              <a:rPr lang="tr-TR" dirty="0" err="1"/>
              <a:t>Coleridge</a:t>
            </a:r>
            <a:endParaRPr lang="en-US" dirty="0"/>
          </a:p>
        </p:txBody>
      </p:sp>
    </p:spTree>
    <p:extLst>
      <p:ext uri="{BB962C8B-B14F-4D97-AF65-F5344CB8AC3E}">
        <p14:creationId xmlns:p14="http://schemas.microsoft.com/office/powerpoint/2010/main" val="3762093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Opening by Coleridge</a:t>
            </a:r>
            <a:endParaRPr lang="en-US" dirty="0"/>
          </a:p>
        </p:txBody>
      </p:sp>
      <p:sp>
        <p:nvSpPr>
          <p:cNvPr id="3" name="Content Placeholder 2"/>
          <p:cNvSpPr>
            <a:spLocks noGrp="1"/>
          </p:cNvSpPr>
          <p:nvPr>
            <p:ph sz="quarter" idx="13"/>
          </p:nvPr>
        </p:nvSpPr>
        <p:spPr/>
        <p:txBody>
          <a:bodyPr>
            <a:normAutofit/>
          </a:bodyPr>
          <a:lstStyle/>
          <a:p>
            <a:r>
              <a:rPr lang="en-US" dirty="0"/>
              <a:t>" No man was ever yet a great poet, </a:t>
            </a:r>
            <a:r>
              <a:rPr lang="en-US" dirty="0" smtClean="0"/>
              <a:t> without </a:t>
            </a:r>
            <a:r>
              <a:rPr lang="en-US" dirty="0"/>
              <a:t>being at the same time a profound philosopher. </a:t>
            </a:r>
            <a:r>
              <a:rPr lang="en-US" dirty="0" smtClean="0"/>
              <a:t>For </a:t>
            </a:r>
            <a:r>
              <a:rPr lang="en-US" dirty="0"/>
              <a:t>poetry is the blossom and the fragrance of all human knowledge</a:t>
            </a:r>
            <a:r>
              <a:rPr lang="en-US" dirty="0" smtClean="0"/>
              <a:t>, human </a:t>
            </a:r>
            <a:r>
              <a:rPr lang="en-US" dirty="0"/>
              <a:t>thoughts, human passions, emotions, language. "</a:t>
            </a:r>
          </a:p>
          <a:p>
            <a:endParaRPr lang="en-US" dirty="0"/>
          </a:p>
          <a:p>
            <a:r>
              <a:rPr lang="tr-TR" dirty="0"/>
              <a:t>- </a:t>
            </a:r>
            <a:r>
              <a:rPr lang="tr-TR" dirty="0" err="1"/>
              <a:t>Samuel</a:t>
            </a:r>
            <a:r>
              <a:rPr lang="tr-TR" dirty="0"/>
              <a:t> Taylor </a:t>
            </a:r>
            <a:r>
              <a:rPr lang="tr-TR" dirty="0" err="1"/>
              <a:t>Coleridge</a:t>
            </a:r>
            <a:endParaRPr lang="en-US" dirty="0"/>
          </a:p>
        </p:txBody>
      </p:sp>
    </p:spTree>
    <p:extLst>
      <p:ext uri="{BB962C8B-B14F-4D97-AF65-F5344CB8AC3E}">
        <p14:creationId xmlns:p14="http://schemas.microsoft.com/office/powerpoint/2010/main" val="22691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Samuel Taylor Coleridge's poem: </a:t>
            </a:r>
            <a:r>
              <a:rPr lang="en-US" dirty="0" smtClean="0"/>
              <a:t>“The Ballad </a:t>
            </a:r>
            <a:r>
              <a:rPr lang="en-US" dirty="0"/>
              <a:t>of the </a:t>
            </a:r>
            <a:r>
              <a:rPr lang="en-US" dirty="0" smtClean="0"/>
              <a:t>Dark </a:t>
            </a:r>
            <a:r>
              <a:rPr lang="en-US" dirty="0" err="1"/>
              <a:t>L</a:t>
            </a:r>
            <a:r>
              <a:rPr lang="en-US" dirty="0" err="1" smtClean="0"/>
              <a:t>adie</a:t>
            </a:r>
            <a:r>
              <a:rPr lang="en-US" dirty="0" smtClean="0"/>
              <a:t>”</a:t>
            </a:r>
            <a:endParaRPr lang="en-US" dirty="0"/>
          </a:p>
        </p:txBody>
      </p:sp>
      <p:sp>
        <p:nvSpPr>
          <p:cNvPr id="2" name="Content Placeholder 1"/>
          <p:cNvSpPr>
            <a:spLocks noGrp="1"/>
          </p:cNvSpPr>
          <p:nvPr>
            <p:ph sz="quarter" idx="13"/>
          </p:nvPr>
        </p:nvSpPr>
        <p:spPr/>
        <p:txBody>
          <a:bodyPr>
            <a:normAutofit fontScale="70000" lnSpcReduction="20000"/>
          </a:bodyPr>
          <a:lstStyle/>
          <a:p>
            <a:r>
              <a:rPr lang="en-US" dirty="0"/>
              <a:t>Beneath yon birch with silver bark, And boughs so pendulous and fair, The brook falls </a:t>
            </a:r>
            <a:r>
              <a:rPr lang="en-US" dirty="0" err="1"/>
              <a:t>scatter'd</a:t>
            </a:r>
            <a:r>
              <a:rPr lang="en-US" dirty="0"/>
              <a:t> down the rock: And all is mossy there!</a:t>
            </a:r>
          </a:p>
          <a:p>
            <a:r>
              <a:rPr lang="en-US" dirty="0"/>
              <a:t>And there upon the moss she sits, The Dark </a:t>
            </a:r>
            <a:r>
              <a:rPr lang="en-US" dirty="0" err="1"/>
              <a:t>Ladie</a:t>
            </a:r>
            <a:r>
              <a:rPr lang="en-US" dirty="0"/>
              <a:t> in silent pain; The heavy tear is in her eye, And drops and swells again.</a:t>
            </a:r>
          </a:p>
          <a:p>
            <a:r>
              <a:rPr lang="en-US" dirty="0"/>
              <a:t>Three times she sends her little page Up the castled mountain's breast, If he might find the Knight that wears The Griffin for his crest.</a:t>
            </a:r>
          </a:p>
          <a:p>
            <a:r>
              <a:rPr lang="en-US" dirty="0"/>
              <a:t>The sun was sloping down the sky, And she had </a:t>
            </a:r>
            <a:r>
              <a:rPr lang="en-US" dirty="0" err="1"/>
              <a:t>linger'd</a:t>
            </a:r>
            <a:r>
              <a:rPr lang="en-US" dirty="0"/>
              <a:t> there all day, Counting moments, dreaming fears-- Oh wherefore can he stay?</a:t>
            </a:r>
          </a:p>
        </p:txBody>
      </p:sp>
    </p:spTree>
    <p:extLst>
      <p:ext uri="{BB962C8B-B14F-4D97-AF65-F5344CB8AC3E}">
        <p14:creationId xmlns:p14="http://schemas.microsoft.com/office/powerpoint/2010/main" val="1866699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normAutofit/>
          </a:bodyPr>
          <a:lstStyle/>
          <a:p>
            <a:r>
              <a:rPr lang="en-US" dirty="0"/>
              <a:t>She hears a rustling o'er the brook, She sees far off a swinging bough! "</a:t>
            </a:r>
            <a:r>
              <a:rPr lang="en-US" dirty="0" err="1"/>
              <a:t>'Tis</a:t>
            </a:r>
            <a:r>
              <a:rPr lang="en-US" dirty="0"/>
              <a:t> He! </a:t>
            </a:r>
            <a:r>
              <a:rPr lang="en-US" dirty="0" err="1"/>
              <a:t>'Tis</a:t>
            </a:r>
            <a:r>
              <a:rPr lang="en-US" dirty="0"/>
              <a:t> my betrothed Knight! Lord Falkland, it is Thou!"</a:t>
            </a:r>
          </a:p>
          <a:p>
            <a:r>
              <a:rPr lang="en-US" dirty="0"/>
              <a:t>She springs, she clasps him round the neck, She sobs a thousand hopes and fears, Her kisses glowing on his cheeks She quenches with her tears.</a:t>
            </a:r>
          </a:p>
          <a:p>
            <a:endParaRPr lang="en-US" dirty="0"/>
          </a:p>
        </p:txBody>
      </p:sp>
    </p:spTree>
    <p:extLst>
      <p:ext uri="{BB962C8B-B14F-4D97-AF65-F5344CB8AC3E}">
        <p14:creationId xmlns:p14="http://schemas.microsoft.com/office/powerpoint/2010/main" val="1376322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normAutofit fontScale="70000" lnSpcReduction="20000"/>
          </a:bodyPr>
          <a:lstStyle/>
          <a:p>
            <a:r>
              <a:rPr lang="en-US" dirty="0"/>
              <a:t>"My friends with rude ungentle words They scoff and bid me fly to thee! O give me shelter in thy breast! O shield and shelter me!</a:t>
            </a:r>
          </a:p>
          <a:p>
            <a:r>
              <a:rPr lang="en-US" dirty="0"/>
              <a:t>"My Henry, I have given thee much, I gave what I can ne'er recall, I gave my heart, I gave my peace, O Heaven! I gave thee all."</a:t>
            </a:r>
          </a:p>
          <a:p>
            <a:r>
              <a:rPr lang="en-US" dirty="0"/>
              <a:t>The Knight made answer to the Maid, While to his heart he held her hand, "Nine castles hath my noble sire, None statelier in the land.</a:t>
            </a:r>
          </a:p>
          <a:p>
            <a:r>
              <a:rPr lang="en-US" dirty="0"/>
              <a:t>"The fairest one shall be my love's, The fairest castle of the nine! Wait only till the stars peep out, The fairest shall be </a:t>
            </a:r>
            <a:r>
              <a:rPr lang="en-US" dirty="0" err="1"/>
              <a:t>thine</a:t>
            </a:r>
            <a:r>
              <a:rPr lang="en-US" dirty="0"/>
              <a:t>:</a:t>
            </a:r>
          </a:p>
        </p:txBody>
      </p:sp>
    </p:spTree>
    <p:extLst>
      <p:ext uri="{BB962C8B-B14F-4D97-AF65-F5344CB8AC3E}">
        <p14:creationId xmlns:p14="http://schemas.microsoft.com/office/powerpoint/2010/main" val="50080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3"/>
          </p:nvPr>
        </p:nvSpPr>
        <p:spPr/>
        <p:txBody>
          <a:bodyPr/>
          <a:lstStyle/>
          <a:p>
            <a:r>
              <a:rPr lang="en-US" dirty="0"/>
              <a:t>"Wait only till the hand of eve Hath wholly closed yon western bars, And through the dark we two will steal Beneath the twinkling stars!"--</a:t>
            </a:r>
          </a:p>
          <a:p>
            <a:r>
              <a:rPr lang="en-US" dirty="0"/>
              <a:t>"The dark? the dark? No! not the dark? The twinkling stars? How, Henry? How? O God! 'twas in the eye of noon He pledged his sacred vow!</a:t>
            </a:r>
          </a:p>
        </p:txBody>
      </p:sp>
    </p:spTree>
    <p:extLst>
      <p:ext uri="{BB962C8B-B14F-4D97-AF65-F5344CB8AC3E}">
        <p14:creationId xmlns:p14="http://schemas.microsoft.com/office/powerpoint/2010/main" val="1229849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
            </a:r>
            <a:br>
              <a:rPr lang="en-US" dirty="0"/>
            </a:br>
            <a:endParaRPr lang="en-US" dirty="0"/>
          </a:p>
        </p:txBody>
      </p:sp>
      <p:sp>
        <p:nvSpPr>
          <p:cNvPr id="2" name="Content Placeholder 1"/>
          <p:cNvSpPr>
            <a:spLocks noGrp="1"/>
          </p:cNvSpPr>
          <p:nvPr>
            <p:ph sz="quarter" idx="13"/>
          </p:nvPr>
        </p:nvSpPr>
        <p:spPr/>
        <p:txBody>
          <a:bodyPr>
            <a:normAutofit fontScale="55000" lnSpcReduction="20000"/>
          </a:bodyPr>
          <a:lstStyle/>
          <a:p>
            <a:r>
              <a:rPr lang="en-US" dirty="0"/>
              <a:t>"And in the eye of noon my love Shall lead me from my mother's door, Sweet boys and girls all clothed in white Strewing flowers before:</a:t>
            </a:r>
          </a:p>
          <a:p>
            <a:r>
              <a:rPr lang="en-US" dirty="0"/>
              <a:t>"But first the nodding minstrels go With music meet for lordly bowers, The children next in snow-white vests, Strewing buds and flowers!</a:t>
            </a:r>
          </a:p>
          <a:p>
            <a:r>
              <a:rPr lang="en-US" dirty="0"/>
              <a:t>"And then my love and I shall pace, My jet black hair in pearly braids, Between our comely bachelors And blushing bridal maids."</a:t>
            </a:r>
          </a:p>
          <a:p>
            <a:r>
              <a:rPr lang="en-US" dirty="0"/>
              <a:t>* * * * * 1798.  </a:t>
            </a:r>
          </a:p>
          <a:p>
            <a:r>
              <a:rPr lang="en-US" dirty="0"/>
              <a:t>-THE END- </a:t>
            </a:r>
          </a:p>
        </p:txBody>
      </p:sp>
    </p:spTree>
    <p:extLst>
      <p:ext uri="{BB962C8B-B14F-4D97-AF65-F5344CB8AC3E}">
        <p14:creationId xmlns:p14="http://schemas.microsoft.com/office/powerpoint/2010/main" val="347878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3289" y="6021085"/>
            <a:ext cx="6512511" cy="580156"/>
          </a:xfrm>
        </p:spPr>
        <p:txBody>
          <a:bodyPr/>
          <a:lstStyle/>
          <a:p>
            <a:pPr marL="0" indent="0">
              <a:buNone/>
            </a:pPr>
            <a:r>
              <a:rPr lang="en-US" smtClean="0"/>
              <a:t>Quotation:</a:t>
            </a:r>
            <a:endParaRPr lang="en-US" dirty="0"/>
          </a:p>
        </p:txBody>
      </p:sp>
      <p:sp>
        <p:nvSpPr>
          <p:cNvPr id="2" name="Content Placeholder 1"/>
          <p:cNvSpPr>
            <a:spLocks noGrp="1"/>
          </p:cNvSpPr>
          <p:nvPr>
            <p:ph sz="quarter" idx="13"/>
          </p:nvPr>
        </p:nvSpPr>
        <p:spPr>
          <a:xfrm>
            <a:off x="533041" y="731519"/>
            <a:ext cx="8073999" cy="4975967"/>
          </a:xfrm>
        </p:spPr>
        <p:txBody>
          <a:bodyPr>
            <a:normAutofit fontScale="77500" lnSpcReduction="20000"/>
          </a:bodyPr>
          <a:lstStyle/>
          <a:p>
            <a:pPr algn="l"/>
            <a:r>
              <a:rPr lang="en-US" sz="2800" dirty="0" smtClean="0"/>
              <a:t>   These lines are taken from S. Coleridge’s “The Ballade of Dark </a:t>
            </a:r>
            <a:r>
              <a:rPr lang="en-US" sz="2800" dirty="0" err="1" smtClean="0"/>
              <a:t>Ladie</a:t>
            </a:r>
            <a:r>
              <a:rPr lang="en-US" sz="2800" dirty="0" smtClean="0"/>
              <a:t>” which was written in the Eighteenth Century, Romantic era.</a:t>
            </a:r>
          </a:p>
          <a:p>
            <a:r>
              <a:rPr lang="en-US" sz="2800" dirty="0"/>
              <a:t> </a:t>
            </a:r>
            <a:r>
              <a:rPr lang="en-US" sz="2800" dirty="0" smtClean="0"/>
              <a:t>    There are many Romantic glimpses in the poem. First, there is a vast sense of emotion, for example, “The Dark </a:t>
            </a:r>
            <a:r>
              <a:rPr lang="en-US" sz="2800" dirty="0" err="1" smtClean="0"/>
              <a:t>Ladie</a:t>
            </a:r>
            <a:r>
              <a:rPr lang="en-US" sz="2800" dirty="0" smtClean="0"/>
              <a:t> in silent pain;/ The heavy tear is in her eye,/ And drops and swells again” (6-8). Second, there are many scenes from nature, for example, “"But first the nodding minstrels go/ With music meet for lordly bowers,/ The children next in snow-white vests,/ Strewing buds and flowers!” (53-56). Third, there is a sense of humanism, for example, “"My friends with rude ungentle words/ They scoff and bid me fly to thee!/ O give me shelter in thy breast” (25-27). In other words, the dark maid can’t get married to the Knight because they are from two different social classes.  Fourth, there is symbolism in the word “dark” because it shows human suffering and agony.  </a:t>
            </a:r>
          </a:p>
          <a:p>
            <a:endParaRPr lang="en-US" sz="2800" dirty="0" smtClean="0"/>
          </a:p>
        </p:txBody>
      </p:sp>
    </p:spTree>
    <p:extLst>
      <p:ext uri="{BB962C8B-B14F-4D97-AF65-F5344CB8AC3E}">
        <p14:creationId xmlns:p14="http://schemas.microsoft.com/office/powerpoint/2010/main" val="1113581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sz="quarter" idx="13"/>
          </p:nvPr>
        </p:nvSpPr>
        <p:spPr/>
        <p:txBody>
          <a:bodyPr/>
          <a:lstStyle/>
          <a:p>
            <a:r>
              <a:rPr lang="en-US" dirty="0"/>
              <a:t> </a:t>
            </a:r>
            <a:r>
              <a:rPr lang="en-US" dirty="0" smtClean="0"/>
              <a:t>   This poem is interesting because of many considerations. It touches upon a sensitive matter for human youth.  It addresses social subjects within a love-story framework. </a:t>
            </a:r>
            <a:endParaRPr lang="en-US" dirty="0"/>
          </a:p>
        </p:txBody>
      </p:sp>
    </p:spTree>
    <p:extLst>
      <p:ext uri="{BB962C8B-B14F-4D97-AF65-F5344CB8AC3E}">
        <p14:creationId xmlns:p14="http://schemas.microsoft.com/office/powerpoint/2010/main" val="27750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Slipstream.thmx</Template>
  <TotalTime>147</TotalTime>
  <Words>338</Words>
  <Application>Microsoft Office PowerPoint</Application>
  <PresentationFormat>عرض على الشاشة (4:3)</PresentationFormat>
  <Paragraphs>29</Paragraphs>
  <Slides>9</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9</vt:i4>
      </vt:variant>
    </vt:vector>
  </HeadingPairs>
  <TitlesOfParts>
    <vt:vector size="12" baseType="lpstr">
      <vt:lpstr>Georgia</vt:lpstr>
      <vt:lpstr>Trebuchet MS</vt:lpstr>
      <vt:lpstr>Slipstream</vt:lpstr>
      <vt:lpstr>Samuel Taylor Coleridge</vt:lpstr>
      <vt:lpstr>An Opening by Coleridge</vt:lpstr>
      <vt:lpstr>Samuel Taylor Coleridge's poem: “The Ballad of the Dark Ladie”</vt:lpstr>
      <vt:lpstr>عرض تقديمي في PowerPoint</vt:lpstr>
      <vt:lpstr>عرض تقديمي في PowerPoint</vt:lpstr>
      <vt:lpstr>عرض تقديمي في PowerPoint</vt:lpstr>
      <vt:lpstr> </vt:lpstr>
      <vt:lpstr>Quotation:</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Samuel Taylor Coleridge</dc:title>
  <dc:creator>mac</dc:creator>
  <cp:lastModifiedBy>user</cp:lastModifiedBy>
  <cp:revision>8</cp:revision>
  <dcterms:created xsi:type="dcterms:W3CDTF">2012-10-09T19:57:28Z</dcterms:created>
  <dcterms:modified xsi:type="dcterms:W3CDTF">2024-09-03T06:44:48Z</dcterms:modified>
</cp:coreProperties>
</file>