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9" d="100"/>
          <a:sy n="79" d="100"/>
        </p:scale>
        <p:origin x="955" y="41"/>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ina a" userId="9c230896cd50f294" providerId="LiveId" clId="{6BD7183A-5E4A-44D5-99BF-4D04B013C9AF}"/>
    <pc:docChg chg="modSld">
      <pc:chgData name="Zaina a" userId="9c230896cd50f294" providerId="LiveId" clId="{6BD7183A-5E4A-44D5-99BF-4D04B013C9AF}" dt="2024-11-04T18:14:01.935" v="42" actId="20577"/>
      <pc:docMkLst>
        <pc:docMk/>
      </pc:docMkLst>
      <pc:sldChg chg="modSp mod">
        <pc:chgData name="Zaina a" userId="9c230896cd50f294" providerId="LiveId" clId="{6BD7183A-5E4A-44D5-99BF-4D04B013C9AF}" dt="2024-11-04T18:14:01.935" v="42" actId="20577"/>
        <pc:sldMkLst>
          <pc:docMk/>
          <pc:sldMk cId="0" sldId="261"/>
        </pc:sldMkLst>
        <pc:spChg chg="mod">
          <ac:chgData name="Zaina a" userId="9c230896cd50f294" providerId="LiveId" clId="{6BD7183A-5E4A-44D5-99BF-4D04B013C9AF}" dt="2024-11-04T18:14:01.935" v="42" actId="20577"/>
          <ac:spMkLst>
            <pc:docMk/>
            <pc:sldMk cId="0" sldId="261"/>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0"/>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52697" y="762000"/>
            <a:ext cx="2193989" cy="5334001"/>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2386" y="1298448"/>
            <a:ext cx="5486400" cy="3255264"/>
          </a:xfrm>
        </p:spPr>
        <p:txBody>
          <a:bodyPr anchor="b">
            <a:normAutofit/>
          </a:bodyPr>
          <a:lstStyle>
            <a:lvl1pPr algn="l">
              <a:defRPr sz="54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825011" y="4670246"/>
            <a:ext cx="5486400" cy="914400"/>
          </a:xfrm>
        </p:spPr>
        <p:txBody>
          <a:bodyPr anchor="t">
            <a:normAutofit/>
          </a:bodyPr>
          <a:lstStyle>
            <a:lvl1pPr marL="0" indent="0" algn="l">
              <a:buNone/>
              <a:defRPr sz="2000" cap="none" spc="0" baseline="0">
                <a:solidFill>
                  <a:schemeClr val="accent1">
                    <a:lumMod val="20000"/>
                    <a:lumOff val="80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43298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59173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p:spPr>
        <p:txBody>
          <a:bodyPr anchor="b">
            <a:normAutofit/>
          </a:bodyPr>
          <a:lstStyle>
            <a:lvl1pPr>
              <a:defRPr sz="54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914650" y="4672584"/>
            <a:ext cx="5486400" cy="914400"/>
          </a:xfrm>
        </p:spPr>
        <p:txBody>
          <a:bodyPr anchor="t">
            <a:normAutofit/>
          </a:bodyPr>
          <a:lstStyle>
            <a:lvl1pPr marL="0" indent="0">
              <a:buNone/>
              <a:defRPr sz="20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85341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00934"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63590"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BCAD085-E8A6-8845-BD4E-CB4CCA059FC4}" type="datetimeFigureOut">
              <a:rPr lang="en-US" smtClean="0"/>
              <a:t>11/4/2024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3998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00934" y="1023586"/>
            <a:ext cx="2606040" cy="807720"/>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00934"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63847" y="1023587"/>
            <a:ext cx="2606040" cy="813171"/>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63847"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BCAD085-E8A6-8845-BD4E-CB4CCA059FC4}" type="datetimeFigureOut">
              <a:rPr lang="en-US" smtClean="0"/>
              <a:t>11/4/2024</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96279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BCAD085-E8A6-8845-BD4E-CB4CCA059FC4}" type="datetimeFigureOut">
              <a:rPr lang="en-US" smtClean="0"/>
              <a:t>11/4/2024</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84531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BCAD085-E8A6-8845-BD4E-CB4CCA059FC4}" type="datetimeFigureOut">
              <a:rPr lang="en-US" smtClean="0"/>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16671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baseline="0"/>
            </a:lvl1pPr>
          </a:lstStyle>
          <a:p>
            <a:r>
              <a:rPr lang="en-US"/>
              <a:t>Click to edit Master title style</a:t>
            </a:r>
            <a:endParaRPr lang="en-US" dirty="0"/>
          </a:p>
        </p:txBody>
      </p:sp>
      <p:sp>
        <p:nvSpPr>
          <p:cNvPr id="3" name="Content Placeholder 2"/>
          <p:cNvSpPr>
            <a:spLocks noGrp="1"/>
          </p:cNvSpPr>
          <p:nvPr>
            <p:ph idx="1"/>
          </p:nvPr>
        </p:nvSpPr>
        <p:spPr>
          <a:xfrm>
            <a:off x="2900934" y="868680"/>
            <a:ext cx="54864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2024" y="3337560"/>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BCAD085-E8A6-8845-BD4E-CB4CCA059FC4}" type="datetimeFigureOut">
              <a:rPr lang="en-US" smtClean="0"/>
              <a:t>11/4/2024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88767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677983" y="767419"/>
            <a:ext cx="6086423"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92024" y="3340602"/>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BCAD085-E8A6-8845-BD4E-CB4CCA059FC4}" type="datetimeFigureOut">
              <a:rPr lang="en-US" smtClean="0"/>
              <a:t>11/4/2024</a:t>
            </a:fld>
            <a:endParaRPr lang="en-US"/>
          </a:p>
        </p:txBody>
      </p:sp>
      <p:sp>
        <p:nvSpPr>
          <p:cNvPr id="9" name="Footer Placeholder 8"/>
          <p:cNvSpPr>
            <a:spLocks noGrp="1"/>
          </p:cNvSpPr>
          <p:nvPr>
            <p:ph type="ftr" sz="quarter" idx="11"/>
          </p:nvPr>
        </p:nvSpPr>
        <p:spPr>
          <a:xfrm>
            <a:off x="2624326" y="6356351"/>
            <a:ext cx="4433638" cy="365125"/>
          </a:xfrm>
        </p:spPr>
        <p:txBody>
          <a:bodyPr/>
          <a:lstStyle/>
          <a:p>
            <a:endParaRPr lang="en-US"/>
          </a:p>
        </p:txBody>
      </p:sp>
      <p:sp>
        <p:nvSpPr>
          <p:cNvPr id="10" name="Slide Number Placeholder 9"/>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3751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4645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990600"/>
            <a:ext cx="211455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00934" y="868680"/>
            <a:ext cx="54864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17407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89689" y="1123838"/>
            <a:ext cx="221061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2901951" y="864108"/>
            <a:ext cx="54864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6849" y="6356351"/>
            <a:ext cx="2057400"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fld id="{5BCAD085-E8A6-8845-BD4E-CB4CCA059FC4}" type="datetimeFigureOut">
              <a:rPr lang="en-US" smtClean="0"/>
              <a:t>11/4/2024</a:t>
            </a:fld>
            <a:endParaRPr lang="en-US"/>
          </a:p>
        </p:txBody>
      </p:sp>
      <p:sp>
        <p:nvSpPr>
          <p:cNvPr id="5" name="Footer Placeholder 4"/>
          <p:cNvSpPr>
            <a:spLocks noGrp="1"/>
          </p:cNvSpPr>
          <p:nvPr>
            <p:ph type="ftr" sz="quarter" idx="3"/>
          </p:nvPr>
        </p:nvSpPr>
        <p:spPr>
          <a:xfrm>
            <a:off x="2901951" y="6356351"/>
            <a:ext cx="4433638"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7975602" y="6356351"/>
            <a:ext cx="1148195" cy="365125"/>
          </a:xfrm>
          <a:prstGeom prst="rect">
            <a:avLst/>
          </a:prstGeom>
        </p:spPr>
        <p:txBody>
          <a:bodyPr vert="horz" lIns="91440" tIns="45720" rIns="91440" bIns="45720" rtlCol="0" anchor="ctr"/>
          <a:lstStyle>
            <a:lvl1pPr algn="r">
              <a:defRPr sz="1100" b="1">
                <a:solidFill>
                  <a:schemeClr val="accent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3828780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The Scholar Gipsy by Matthew Arnold</a:t>
            </a:r>
          </a:p>
        </p:txBody>
      </p:sp>
      <p:sp>
        <p:nvSpPr>
          <p:cNvPr id="3" name="Content Placeholder 2"/>
          <p:cNvSpPr>
            <a:spLocks noGrp="1"/>
          </p:cNvSpPr>
          <p:nvPr>
            <p:ph idx="1"/>
          </p:nvPr>
        </p:nvSpPr>
        <p:spPr/>
        <p:txBody>
          <a:bodyPr>
            <a:normAutofit/>
          </a:bodyPr>
          <a:lstStyle/>
          <a:p>
            <a:r>
              <a:t>Lines:</a:t>
            </a:r>
          </a:p>
          <a:p>
            <a:endParaRPr/>
          </a:p>
          <a:p>
            <a:r>
              <a:t>"But fly our paths, our feverish contact fly!</a:t>
            </a:r>
          </a:p>
          <a:p>
            <a:r>
              <a:t>For strong the infection of our mental strife,</a:t>
            </a:r>
          </a:p>
          <a:p>
            <a:r>
              <a:t>Which, though it gives no bliss, yet spoils for rest;</a:t>
            </a:r>
          </a:p>
          <a:p>
            <a:r>
              <a:t>And we should win thee from thy own fair life,</a:t>
            </a:r>
          </a:p>
          <a:p>
            <a:r>
              <a:t>Like us distracted, and like us unblest."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The Scholar Gipsy by Matthew Arnold - Victorian Features</a:t>
            </a:r>
          </a:p>
        </p:txBody>
      </p:sp>
      <p:sp>
        <p:nvSpPr>
          <p:cNvPr id="3" name="Content Placeholder 2"/>
          <p:cNvSpPr>
            <a:spLocks noGrp="1"/>
          </p:cNvSpPr>
          <p:nvPr>
            <p:ph idx="1"/>
          </p:nvPr>
        </p:nvSpPr>
        <p:spPr/>
        <p:txBody>
          <a:bodyPr>
            <a:normAutofit fontScale="92500" lnSpcReduction="10000"/>
          </a:bodyPr>
          <a:lstStyle/>
          <a:p>
            <a:r>
              <a:t>Victorian Features:</a:t>
            </a:r>
          </a:p>
          <a:p>
            <a:endParaRPr/>
          </a:p>
          <a:p>
            <a:r>
              <a:t>- Industrial Anxiety: The "feverish contact" and "infection of mental strife" reflect Victorian concerns about the relentless pace of industrialization and societal change, which were believed to disrupt the natural harmony and individual peace.</a:t>
            </a:r>
          </a:p>
          <a:p>
            <a:endParaRPr/>
          </a:p>
          <a:p>
            <a:r>
              <a:t>- Escapism: Victorian literature often idealizes the escape from industrial life, which is seen in the desire to protect the Scholar Gipsy from society's "infection."</a:t>
            </a:r>
          </a:p>
          <a:p>
            <a:endParaRPr/>
          </a:p>
          <a:p>
            <a:r>
              <a:t>- Romantic Influence: There’s a lingering Romanticism in this Victorian text, especially in the idealization of a life untouched by the anxieties of modern life, a theme prevalent among Victorian poets who looked to earlier, "purer" times.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The Strayed Reveller by Matthew Arnold</a:t>
            </a:r>
          </a:p>
        </p:txBody>
      </p:sp>
      <p:sp>
        <p:nvSpPr>
          <p:cNvPr id="3" name="Content Placeholder 2"/>
          <p:cNvSpPr>
            <a:spLocks noGrp="1"/>
          </p:cNvSpPr>
          <p:nvPr>
            <p:ph idx="1"/>
          </p:nvPr>
        </p:nvSpPr>
        <p:spPr/>
        <p:txBody>
          <a:bodyPr/>
          <a:lstStyle/>
          <a:p>
            <a:r>
              <a:t>Lines:</a:t>
            </a:r>
          </a:p>
          <a:p>
            <a:endParaRPr/>
          </a:p>
          <a:p>
            <a:r>
              <a:t>"And in the meadows tremulous with dew,</a:t>
            </a:r>
          </a:p>
          <a:p>
            <a:r>
              <a:t>He sees the boys pursue their sport,</a:t>
            </a:r>
          </a:p>
          <a:p>
            <a:r>
              <a:t>Untroubled what he knows, unsought</a:t>
            </a:r>
          </a:p>
          <a:p>
            <a:r>
              <a:t>The unhappy dreams that drink his blood,</a:t>
            </a:r>
          </a:p>
          <a:p>
            <a:r>
              <a:t>The strayed reveller."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The Strayed Reveller by Matthew Arnold - Victorian Features</a:t>
            </a:r>
          </a:p>
        </p:txBody>
      </p:sp>
      <p:sp>
        <p:nvSpPr>
          <p:cNvPr id="3" name="Content Placeholder 2"/>
          <p:cNvSpPr>
            <a:spLocks noGrp="1"/>
          </p:cNvSpPr>
          <p:nvPr>
            <p:ph idx="1"/>
          </p:nvPr>
        </p:nvSpPr>
        <p:spPr/>
        <p:txBody>
          <a:bodyPr>
            <a:normAutofit fontScale="92500" lnSpcReduction="10000"/>
          </a:bodyPr>
          <a:lstStyle/>
          <a:p>
            <a:r>
              <a:t>Victorian Features:</a:t>
            </a:r>
          </a:p>
          <a:p>
            <a:endParaRPr/>
          </a:p>
          <a:p>
            <a:r>
              <a:t>- Melancholy and Alienation: The speaker’s sense of detachment from innocent “boys” contrasts sharply with the “unhappy dreams” that haunt him, reflecting the Victorian tendency toward introspection and the experience of alienation amidst societal expectations.</a:t>
            </a:r>
          </a:p>
          <a:p>
            <a:endParaRPr/>
          </a:p>
          <a:p>
            <a:r>
              <a:t>- Nature as a Sanctuary: The dew-filled meadows suggest a yearning for nature as an escape from inner turmoil, a common Victorian motif as industrial cities grew and nature was seen as a purifying force.</a:t>
            </a:r>
          </a:p>
          <a:p>
            <a:endParaRPr/>
          </a:p>
          <a:p>
            <a:r>
              <a:t>- Complex Emotions: Victorian poetry often explores deep emotional complexity, as seen in the “unhappy dreams” and the speaker’s separation from simpler joys, which reflects the inner conflicts of the era.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Sohrab and Rustum by Matthew Arnold</a:t>
            </a:r>
          </a:p>
        </p:txBody>
      </p:sp>
      <p:sp>
        <p:nvSpPr>
          <p:cNvPr id="3" name="Content Placeholder 2"/>
          <p:cNvSpPr>
            <a:spLocks noGrp="1"/>
          </p:cNvSpPr>
          <p:nvPr>
            <p:ph idx="1"/>
          </p:nvPr>
        </p:nvSpPr>
        <p:spPr/>
        <p:txBody>
          <a:bodyPr>
            <a:normAutofit/>
          </a:bodyPr>
          <a:lstStyle/>
          <a:p>
            <a:r>
              <a:t>Lines:</a:t>
            </a:r>
          </a:p>
          <a:p>
            <a:endParaRPr/>
          </a:p>
          <a:p>
            <a:r>
              <a:t>"But Sohrab heard, and quailed not, but rushed on,</a:t>
            </a:r>
          </a:p>
          <a:p>
            <a:r>
              <a:t>And struck again; and again Rustum bowed</a:t>
            </a:r>
          </a:p>
          <a:p>
            <a:r>
              <a:t>His head; but this time all the blade, like glass,</a:t>
            </a:r>
          </a:p>
          <a:p>
            <a:r>
              <a:t>Sprang in a thousand shivers on the helm,</a:t>
            </a:r>
          </a:p>
          <a:p>
            <a:r>
              <a:t>And in his hand the hilt remained alone."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Sohrab and Rustum by Matthew Arnold - Victorian Features</a:t>
            </a:r>
          </a:p>
        </p:txBody>
      </p:sp>
      <p:sp>
        <p:nvSpPr>
          <p:cNvPr id="3" name="Content Placeholder 2"/>
          <p:cNvSpPr>
            <a:spLocks noGrp="1"/>
          </p:cNvSpPr>
          <p:nvPr>
            <p:ph idx="1"/>
          </p:nvPr>
        </p:nvSpPr>
        <p:spPr/>
        <p:txBody>
          <a:bodyPr>
            <a:normAutofit fontScale="92500" lnSpcReduction="10000"/>
          </a:bodyPr>
          <a:lstStyle/>
          <a:p>
            <a:r>
              <a:rPr dirty="0"/>
              <a:t>Victorian Features:</a:t>
            </a:r>
          </a:p>
          <a:p>
            <a:endParaRPr dirty="0"/>
          </a:p>
          <a:p>
            <a:r>
              <a:rPr dirty="0"/>
              <a:t>- Heroism and Tragedy: Victorian literature often idealized noble struggle and tragic outcomes, mirroring the high moral and ethical standards of the period. The shattering of Sohrab’s blade symbolizes the fragility of life and heroism.</a:t>
            </a:r>
          </a:p>
          <a:p>
            <a:endParaRPr dirty="0"/>
          </a:p>
          <a:p>
            <a:r>
              <a:rPr dirty="0"/>
              <a:t>- </a:t>
            </a:r>
            <a:r>
              <a:rPr lang="en-GB" dirty="0"/>
              <a:t>Realism</a:t>
            </a:r>
            <a:r>
              <a:rPr dirty="0"/>
              <a:t> and </a:t>
            </a:r>
            <a:r>
              <a:rPr lang="en-GB" dirty="0"/>
              <a:t>conflict</a:t>
            </a:r>
            <a:r>
              <a:rPr dirty="0"/>
              <a:t>: This clash between father and son has a tragic inevitability that aligns with Victorian themes of fate and personal sacrifice, often tied to broader questions of human limitations.</a:t>
            </a:r>
          </a:p>
          <a:p>
            <a:endParaRPr dirty="0"/>
          </a:p>
          <a:p>
            <a:r>
              <a:rPr dirty="0"/>
              <a:t>- </a:t>
            </a:r>
            <a:r>
              <a:rPr lang="en-GB" dirty="0"/>
              <a:t>Extreme emotions in epic</a:t>
            </a:r>
            <a:r>
              <a:rPr dirty="0"/>
              <a:t> </a:t>
            </a:r>
            <a:r>
              <a:rPr lang="en-GB" dirty="0"/>
              <a:t>s</a:t>
            </a:r>
            <a:r>
              <a:t>tyle</a:t>
            </a:r>
            <a:r>
              <a:rPr dirty="0"/>
              <a:t>: Reflecting Victorian interest in classical literature and epic traditions, this poem uses elevated language and narrative form to convey heroism, emulating the grandeur and moral questions of classical epics.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The Forsaken Merman by Matthew Arnold</a:t>
            </a:r>
          </a:p>
        </p:txBody>
      </p:sp>
      <p:sp>
        <p:nvSpPr>
          <p:cNvPr id="3" name="Content Placeholder 2"/>
          <p:cNvSpPr>
            <a:spLocks noGrp="1"/>
          </p:cNvSpPr>
          <p:nvPr>
            <p:ph idx="1"/>
          </p:nvPr>
        </p:nvSpPr>
        <p:spPr/>
        <p:txBody>
          <a:bodyPr>
            <a:normAutofit/>
          </a:bodyPr>
          <a:lstStyle/>
          <a:p>
            <a:r>
              <a:t>Lines:</a:t>
            </a:r>
          </a:p>
          <a:p>
            <a:endParaRPr/>
          </a:p>
          <a:p>
            <a:r>
              <a:t>"Come, dear children, let us away;</a:t>
            </a:r>
          </a:p>
          <a:p>
            <a:r>
              <a:t>Down and away below!</a:t>
            </a:r>
          </a:p>
          <a:p>
            <a:r>
              <a:t>Now my brothers call from the bay,</a:t>
            </a:r>
          </a:p>
          <a:p>
            <a:r>
              <a:t>Now the great winds shoreward blow;</a:t>
            </a:r>
          </a:p>
          <a:p>
            <a:r>
              <a:t>Now the salt tides seaward flow;</a:t>
            </a:r>
          </a:p>
          <a:p>
            <a:r>
              <a:t>Now the wild white horses play,</a:t>
            </a:r>
          </a:p>
          <a:p>
            <a:r>
              <a:t>Champ and chafe and toss in the spray."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The Forsaken Merman by Matthew Arnold - Victorian Features</a:t>
            </a:r>
          </a:p>
        </p:txBody>
      </p:sp>
      <p:sp>
        <p:nvSpPr>
          <p:cNvPr id="3" name="Content Placeholder 2"/>
          <p:cNvSpPr>
            <a:spLocks noGrp="1"/>
          </p:cNvSpPr>
          <p:nvPr>
            <p:ph idx="1"/>
          </p:nvPr>
        </p:nvSpPr>
        <p:spPr/>
        <p:txBody>
          <a:bodyPr>
            <a:normAutofit fontScale="92500" lnSpcReduction="20000"/>
          </a:bodyPr>
          <a:lstStyle/>
          <a:p>
            <a:r>
              <a:t>Victorian Features:</a:t>
            </a:r>
          </a:p>
          <a:p>
            <a:endParaRPr/>
          </a:p>
          <a:p>
            <a:r>
              <a:t>- Nature as Alive and Powerful: The sea imagery is vivid and dynamic, reflecting Victorian fascination with nature’s power and mystery, as well as the Romantic influence on Victorian poetry to find the sublime in nature.</a:t>
            </a:r>
          </a:p>
          <a:p>
            <a:endParaRPr/>
          </a:p>
          <a:p>
            <a:r>
              <a:t>- Conflict Between Duty and Desire: The abandonment by the merman’s human wife conveys Victorian struggles with duty, faith, and personal desire. This theme of conflicting loyalties reflects societal tensions between spiritual and worldly obligations.</a:t>
            </a:r>
          </a:p>
          <a:p>
            <a:endParaRPr/>
          </a:p>
          <a:p>
            <a:r>
              <a:t>- Lyrical Melancholy: Victorian poetry frequently contains a melancholic tone, and the merman’s sorrowful call emphasizes loss and longing, common in Victorian explorations of unrequited love, sacrifice, and memory.</a:t>
            </a:r>
          </a:p>
        </p:txBody>
      </p:sp>
    </p:spTree>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TM03457475[[fn=Frame]]</Template>
  <TotalTime>0</TotalTime>
  <Words>733</Words>
  <Application>Microsoft Office PowerPoint</Application>
  <PresentationFormat>On-screen Show (4:3)</PresentationFormat>
  <Paragraphs>66</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Corbel</vt:lpstr>
      <vt:lpstr>Wingdings 2</vt:lpstr>
      <vt:lpstr>Frame</vt:lpstr>
      <vt:lpstr>The Scholar Gipsy by Matthew Arnold</vt:lpstr>
      <vt:lpstr>The Scholar Gipsy by Matthew Arnold - Victorian Features</vt:lpstr>
      <vt:lpstr>The Strayed Reveller by Matthew Arnold</vt:lpstr>
      <vt:lpstr>The Strayed Reveller by Matthew Arnold - Victorian Features</vt:lpstr>
      <vt:lpstr>Sohrab and Rustum by Matthew Arnold</vt:lpstr>
      <vt:lpstr>Sohrab and Rustum by Matthew Arnold - Victorian Features</vt:lpstr>
      <vt:lpstr>The Forsaken Merman by Matthew Arnold</vt:lpstr>
      <vt:lpstr>The Forsaken Merman by Matthew Arnold - Victorian Features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Zaina a</cp:lastModifiedBy>
  <cp:revision>2</cp:revision>
  <dcterms:created xsi:type="dcterms:W3CDTF">2013-01-27T09:14:16Z</dcterms:created>
  <dcterms:modified xsi:type="dcterms:W3CDTF">2024-11-04T18:14:07Z</dcterms:modified>
  <cp:category/>
</cp:coreProperties>
</file>