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4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na a" userId="9c230896cd50f294" providerId="LiveId" clId="{A5673C5F-8332-4F07-B839-AB569B159C90}"/>
    <pc:docChg chg="modSld">
      <pc:chgData name="Zaina a" userId="9c230896cd50f294" providerId="LiveId" clId="{A5673C5F-8332-4F07-B839-AB569B159C90}" dt="2024-10-21T08:32:47.184" v="8" actId="20577"/>
      <pc:docMkLst>
        <pc:docMk/>
      </pc:docMkLst>
      <pc:sldChg chg="modSp mod">
        <pc:chgData name="Zaina a" userId="9c230896cd50f294" providerId="LiveId" clId="{A5673C5F-8332-4F07-B839-AB569B159C90}" dt="2024-10-21T08:32:47.184" v="8" actId="20577"/>
        <pc:sldMkLst>
          <pc:docMk/>
          <pc:sldMk cId="2970253175" sldId="261"/>
        </pc:sldMkLst>
        <pc:spChg chg="mod">
          <ac:chgData name="Zaina a" userId="9c230896cd50f294" providerId="LiveId" clId="{A5673C5F-8332-4F07-B839-AB569B159C90}" dt="2024-10-21T08:32:47.184" v="8" actId="20577"/>
          <ac:spMkLst>
            <pc:docMk/>
            <pc:sldMk cId="2970253175" sldId="261"/>
            <ac:spMk id="3" creationId="{78863382-18D8-F8B3-9483-7046733EEC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BFB9-120E-BEE2-A09F-7B3437844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C57CE-47BF-18A9-8CA6-4232FB745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B49BA-DA19-E6A8-2753-4259F278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9685-190E-DA28-435E-7391C14DD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2478E-6EC6-F4E4-66FE-A20ACAF29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54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5263A-7345-D744-6DC0-B0222A7F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1A175-A89A-5617-B16A-22F8727E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73FC2-B6C6-AF4B-B5A1-5B541CCA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D3822-DC87-8093-0DEF-02EDFD16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B3A98-2AB3-0988-7EA2-D6BC0C21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86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49E4D-7144-BC10-CF83-ADF80717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6A232-187F-5884-375C-E0706BF3C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1D1C9-EF63-0874-3A3C-82F7B057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8A652-FC8C-A0D5-1E3B-BCD90DBBE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597D1-81B6-4165-B01E-14E14DC5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46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E191F-CA25-70C9-C3D5-CF594079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FC84-55B2-07A0-585F-2E2BA08BA3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436A7-552B-D824-7DF6-46623B1E9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CA30D-9CE1-6315-4B47-E75AB602E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D0279-5313-BC35-5A77-21EFDD25F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1FD58-9EE0-A83E-B398-82EC7021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71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F503-CB5D-ED1F-ACDE-B9350281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9D147-19F1-504F-AEDC-569697D7A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618B6-3CF1-0533-61D7-788E24833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EEBE9-8C4F-29F3-F8F4-8547A87C9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AEDE3-9C75-BB9E-6E27-EAB8B0969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D4695A-DD7F-EF36-0156-77F74F9AA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D4D65D-11A4-1503-F0A7-6A729E6C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2FC1C6-A502-1E2F-C69A-B992A6E5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52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5709-183B-5917-D6E4-38B71A9C7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8AA5C9-3BCC-DEB9-9B01-FC69B893A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81D83B-3BD2-3A69-230D-FA3F472C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0C46E-475F-7620-3ABD-1968C520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290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E80B2-EAFD-64BA-1E7D-BBD952CA4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09408-9AB9-81AA-2D6D-FB04172F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47380-33A6-CE2B-88D7-FEDB70E9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10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60D29-65A1-1268-C32B-1E32E89A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9A578-B5A1-7E5F-1D56-A17454FD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2FFCD-5E77-23F5-3C88-20C23657E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D2FAF-08C4-7B78-83B3-FE1BEDD7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229DA-F59F-6649-91AB-DE0AB9A6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83563-0C82-37D1-9947-8267AEC1F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09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09FF-38AB-BB4F-2788-59EA79773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A01FA-BD31-8CEB-F8F0-3E86151724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583A9-7951-26D3-993D-35C686717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C94C4-1ECA-7BA2-8011-4B1488F7B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6550A-EF01-A98A-EC7E-E084B4F8A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A38BE-D3A6-669F-BF9E-47AFFD340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587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C210-DD7C-0218-14E4-30B39174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1811B-2646-7603-44DF-8E0029133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8863C-F302-B006-BA9F-BFA1D665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50FDA-C79B-D668-7BAD-5BEF53565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5D9E2-45D0-B155-464E-9D1400E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2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296866-7B8D-613A-6952-D48F71FD3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AB6A9-3EDD-3E44-83E4-3209DD310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C7029-6221-022A-6422-869FCC68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C420-1B27-9EB7-8E6D-3E680D7B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34AF-4ECA-AF4F-D65D-8344406B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61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B9F74A-4973-5F84-90CF-8C9BA9E0A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82772-16F5-E755-A63F-7681F09B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D547E-3829-DA64-D908-87249EF04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772AB-E78E-4EA8-BA8B-74320D0239E6}" type="datetimeFigureOut">
              <a:rPr lang="en-GB" smtClean="0"/>
              <a:t>21/10/24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1654E-8515-4524-E2EC-77729920D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FD88A-1B40-A0E7-5D79-73105DF5F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4FC5C3-67A7-4768-A66B-69D4C4144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2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rtleby.com/lit-hub/matthew-arnold/the-sick-king-in-bokhar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3880A-7364-BF73-5FA9-7720D449E7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dirty="0">
                <a:solidFill>
                  <a:srgbClr val="101269"/>
                </a:solidFill>
                <a:effectLst/>
                <a:latin typeface="Source Sans Pro" panose="020B0503030403020204" pitchFamily="34" charset="0"/>
              </a:rPr>
              <a:t>The Strayed Reveller, and Other </a:t>
            </a:r>
            <a:r>
              <a:rPr lang="en-GB" b="1" i="0" dirty="0" err="1">
                <a:solidFill>
                  <a:srgbClr val="101269"/>
                </a:solidFill>
                <a:effectLst/>
                <a:latin typeface="Source Sans Pro" panose="020B0503030403020204" pitchFamily="34" charset="0"/>
              </a:rPr>
              <a:t>PoemsThe</a:t>
            </a:r>
            <a:r>
              <a:rPr lang="en-GB" b="1" i="0" dirty="0">
                <a:solidFill>
                  <a:srgbClr val="101269"/>
                </a:solidFill>
                <a:effectLst/>
                <a:latin typeface="Source Sans Pro" panose="020B0503030403020204" pitchFamily="34" charset="0"/>
              </a:rPr>
              <a:t> Sick King in Bokhara</a:t>
            </a:r>
            <a:br>
              <a:rPr lang="en-GB" b="1" i="0" dirty="0">
                <a:solidFill>
                  <a:srgbClr val="101269"/>
                </a:solidFill>
                <a:effectLst/>
                <a:latin typeface="Source Sans Pro" panose="020B0503030403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[First published 1849. Reprinted 1855.]</a:t>
            </a:r>
            <a:b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BD2688-82EA-2BD2-779A-227498BCA9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81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59EBC-BCE0-0600-B1B5-386ADC732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FCD25-9637-400F-EF29-39AC4E9F0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https://www.bartleby.com/lit-hub/matthew-arnold/the-sick-king-in-bokhara/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537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124B-40F0-F673-22C9-96936411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80DC4-FB69-07C9-7B2D-C5B386999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lines are taken from “The Sick King in Bokhara” by Matthew Arnold, which was written in the Victorian era. Arnold was a prominent political and literary figure, and this poem introduces several key features of Victorian literature.</a:t>
            </a:r>
          </a:p>
        </p:txBody>
      </p:sp>
    </p:spTree>
    <p:extLst>
      <p:ext uri="{BB962C8B-B14F-4D97-AF65-F5344CB8AC3E}">
        <p14:creationId xmlns:p14="http://schemas.microsoft.com/office/powerpoint/2010/main" val="438606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63F1-4404-2104-4ADF-6884E160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2747F-2EDE-7F8C-5818-816D2FEC8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There are many glimpses of Victorian characteristics in this poem. </a:t>
            </a:r>
            <a:r>
              <a:rPr lang="en-GB" b="1" dirty="0"/>
              <a:t>First</a:t>
            </a:r>
            <a:r>
              <a:rPr lang="en-GB" dirty="0"/>
              <a:t>, there is </a:t>
            </a:r>
            <a:r>
              <a:rPr lang="en-GB" b="1" dirty="0"/>
              <a:t>realism</a:t>
            </a:r>
            <a:r>
              <a:rPr lang="en-GB" dirty="0"/>
              <a:t>, as seen in the detailed and vivid description of the setting in Bokhara, such as "Looking into the </a:t>
            </a:r>
            <a:r>
              <a:rPr lang="en-GB" dirty="0" err="1"/>
              <a:t>Registàn</a:t>
            </a:r>
            <a:r>
              <a:rPr lang="en-GB" dirty="0"/>
              <a:t>; / Where through the sellers’ booths the slaves / Are this way bringing the dead man" (lines 19-21). This brings the reader into a specific cultural and social context, offering an authentic portrayal of a distant place. </a:t>
            </a:r>
            <a:r>
              <a:rPr lang="en-GB" b="1" dirty="0"/>
              <a:t>Second</a:t>
            </a:r>
            <a:r>
              <a:rPr lang="en-GB" dirty="0"/>
              <a:t>, the poem demonstrates </a:t>
            </a:r>
            <a:r>
              <a:rPr lang="en-GB" b="1" dirty="0"/>
              <a:t>emotional depth</a:t>
            </a:r>
            <a:r>
              <a:rPr lang="en-GB" dirty="0"/>
              <a:t>, especially in the king's turmoil and pity for the condemned man. His desire to give the dead man a dignified burial shows an inner emotional conflict, particularly when he says, "I have a fretted brick-work tomb... There lay his body in my grave" (lines 165-170). </a:t>
            </a:r>
          </a:p>
        </p:txBody>
      </p:sp>
    </p:spTree>
    <p:extLst>
      <p:ext uri="{BB962C8B-B14F-4D97-AF65-F5344CB8AC3E}">
        <p14:creationId xmlns:p14="http://schemas.microsoft.com/office/powerpoint/2010/main" val="518107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FE79-E80A-DE99-70EB-435F5A93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658C6-90D9-692F-D534-A32050CA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Third</a:t>
            </a:r>
            <a:r>
              <a:rPr lang="en-GB" dirty="0"/>
              <a:t>, there is a strong sense of </a:t>
            </a:r>
            <a:r>
              <a:rPr lang="en-GB" b="1" dirty="0"/>
              <a:t>spiritual doubt</a:t>
            </a:r>
            <a:r>
              <a:rPr lang="en-GB" dirty="0"/>
              <a:t>, a characteristic feature of Victorian poetry, as the king questions the justice of his actions and his power, saying, "They that bear rule, and are </a:t>
            </a:r>
            <a:r>
              <a:rPr lang="en-GB" dirty="0" err="1"/>
              <a:t>obey’d</a:t>
            </a:r>
            <a:r>
              <a:rPr lang="en-GB" dirty="0"/>
              <a:t>, / Unto a rule more strong than theirs / Are in their turn obedient made" (lines 138-140). This suggests a crisis of authority and faith in moral systems. </a:t>
            </a:r>
            <a:r>
              <a:rPr lang="en-GB" b="1" dirty="0"/>
              <a:t>Fourth</a:t>
            </a:r>
            <a:r>
              <a:rPr lang="en-GB" dirty="0"/>
              <a:t>, the poem touches upon </a:t>
            </a:r>
            <a:r>
              <a:rPr lang="en-GB" b="1" dirty="0"/>
              <a:t>social reform</a:t>
            </a:r>
            <a:r>
              <a:rPr lang="en-GB" dirty="0"/>
              <a:t>, addressing issues of justice and morality when the king ponders the sentence of the man condemned to death by stoning: "Thou wert a sinner, thou poor man! / Thou wert athirst; and didst not see, / That, though we snatch what we desire, / We must not snatch it eagerly" (lines 193-196). This reflects Victorian concerns with reforming rigid legal systems and promoting more humane justice.</a:t>
            </a:r>
          </a:p>
        </p:txBody>
      </p:sp>
    </p:spTree>
    <p:extLst>
      <p:ext uri="{BB962C8B-B14F-4D97-AF65-F5344CB8AC3E}">
        <p14:creationId xmlns:p14="http://schemas.microsoft.com/office/powerpoint/2010/main" val="162357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7E25-6B33-99D2-1EC2-CB9F9A1B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63382-18D8-F8B3-9483-7046733EE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many stylistic devices in the poem. </a:t>
            </a:r>
            <a:r>
              <a:rPr lang="en-GB" b="1" dirty="0"/>
              <a:t>First</a:t>
            </a:r>
            <a:r>
              <a:rPr lang="en-GB" dirty="0"/>
              <a:t>, there is </a:t>
            </a:r>
            <a:r>
              <a:rPr lang="en-GB" b="1" dirty="0"/>
              <a:t>dialogue</a:t>
            </a:r>
            <a:r>
              <a:rPr lang="en-GB" dirty="0"/>
              <a:t>, used effectively to show the contrasting viewpoints of the characters. For example, the king's dialogue with the Vizier reveals their differing perspectives on justice. </a:t>
            </a:r>
            <a:r>
              <a:rPr lang="en-GB" b="1" dirty="0"/>
              <a:t>Second</a:t>
            </a:r>
            <a:r>
              <a:rPr lang="en-GB" dirty="0"/>
              <a:t>, there is </a:t>
            </a:r>
            <a:r>
              <a:rPr lang="en-GB" b="1" dirty="0"/>
              <a:t>visual imagery</a:t>
            </a:r>
            <a:r>
              <a:rPr lang="en-GB" dirty="0"/>
              <a:t>, as seen in the description of the </a:t>
            </a:r>
            <a:r>
              <a:rPr lang="en-GB"/>
              <a:t>Registàn, </a:t>
            </a:r>
            <a:r>
              <a:rPr lang="en-GB" dirty="0"/>
              <a:t>which brings the events to life for the reader. </a:t>
            </a:r>
            <a:r>
              <a:rPr lang="en-GB" b="1" dirty="0"/>
              <a:t>Third</a:t>
            </a:r>
            <a:r>
              <a:rPr lang="en-GB" dirty="0"/>
              <a:t>, there is </a:t>
            </a:r>
            <a:r>
              <a:rPr lang="en-GB" b="1" dirty="0"/>
              <a:t>repetition</a:t>
            </a:r>
            <a:r>
              <a:rPr lang="en-GB" dirty="0"/>
              <a:t>, in ‘I will bear’</a:t>
            </a:r>
          </a:p>
        </p:txBody>
      </p:sp>
    </p:spTree>
    <p:extLst>
      <p:ext uri="{BB962C8B-B14F-4D97-AF65-F5344CB8AC3E}">
        <p14:creationId xmlns:p14="http://schemas.microsoft.com/office/powerpoint/2010/main" val="2970253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Source Sans Pro</vt:lpstr>
      <vt:lpstr>Office Theme</vt:lpstr>
      <vt:lpstr>The Strayed Reveller, and Other PoemsThe Sick King in Bokhara [First published 1849. Reprinted 1855.]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Zaina a</dc:creator>
  <cp:lastModifiedBy>Zaina a</cp:lastModifiedBy>
  <cp:revision>1</cp:revision>
  <dcterms:created xsi:type="dcterms:W3CDTF">2024-10-21T07:26:11Z</dcterms:created>
  <dcterms:modified xsi:type="dcterms:W3CDTF">2024-10-21T08:32:49Z</dcterms:modified>
</cp:coreProperties>
</file>