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71" r:id="rId4"/>
    <p:sldId id="270" r:id="rId5"/>
    <p:sldId id="272" r:id="rId6"/>
    <p:sldId id="265" r:id="rId7"/>
    <p:sldId id="273" r:id="rId8"/>
    <p:sldId id="266" r:id="rId9"/>
    <p:sldId id="269" r:id="rId10"/>
    <p:sldId id="267" r:id="rId11"/>
    <p:sldId id="262" r:id="rId12"/>
    <p:sldId id="274" r:id="rId13"/>
    <p:sldId id="258" r:id="rId14"/>
    <p:sldId id="259" r:id="rId15"/>
    <p:sldId id="261" r:id="rId16"/>
    <p:sldId id="260" r:id="rId17"/>
    <p:sldId id="263"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9" d="100"/>
          <a:sy n="69" d="100"/>
        </p:scale>
        <p:origin x="792"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C3BE9C08-1535-E047-A2D7-03E86A375B89}" type="datetimeFigureOut">
              <a:rPr lang="en-US" smtClean="0"/>
              <a:t>9/3/2024</a:t>
            </a:fld>
            <a:endParaRPr lang="en-US"/>
          </a:p>
        </p:txBody>
      </p:sp>
      <p:sp>
        <p:nvSpPr>
          <p:cNvPr id="5" name="Footer Placeholder 4"/>
          <p:cNvSpPr>
            <a:spLocks noGrp="1"/>
          </p:cNvSpPr>
          <p:nvPr>
            <p:ph type="ftr" sz="quarter" idx="11"/>
          </p:nvPr>
        </p:nvSpPr>
        <p:spPr>
          <a:xfrm>
            <a:off x="1174044" y="5357592"/>
            <a:ext cx="5034845" cy="365125"/>
          </a:xfrm>
        </p:spPr>
        <p:txBody>
          <a:bodyPr/>
          <a:lstStyle/>
          <a:p>
            <a:endParaRPr 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2D35246B-B481-E742-A949-FBC84665E66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BE9C08-1535-E047-A2D7-03E86A375B89}"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35246B-B481-E742-A949-FBC84665E66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BE9C08-1535-E047-A2D7-03E86A375B89}"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35246B-B481-E742-A949-FBC84665E66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C3BE9C08-1535-E047-A2D7-03E86A375B89}" type="datetimeFigureOut">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35246B-B481-E742-A949-FBC84665E664}" type="slidenum">
              <a:rPr lang="en-US" smtClean="0"/>
              <a:t>‹#›</a:t>
            </a:fld>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C3BE9C08-1535-E047-A2D7-03E86A375B89}" type="datetimeFigureOut">
              <a:rPr lang="en-US" smtClean="0"/>
              <a:t>9/3/2024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35246B-B481-E742-A949-FBC84665E664}" type="slidenum">
              <a:rPr lang="en-US" smtClean="0"/>
              <a:t>‹#›</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3BE9C08-1535-E047-A2D7-03E86A375B89}" type="datetimeFigureOut">
              <a:rPr lang="en-US" smtClean="0"/>
              <a:t>9/3/2024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35246B-B481-E742-A949-FBC84665E66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BE9C08-1535-E047-A2D7-03E86A375B89}" type="datetimeFigureOut">
              <a:rPr lang="en-US" smtClean="0"/>
              <a:t>9/3/2024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35246B-B481-E742-A949-FBC84665E66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C3BE9C08-1535-E047-A2D7-03E86A375B89}" type="datetimeFigureOut">
              <a:rPr lang="en-US" smtClean="0"/>
              <a:t>9/3/2024</a:t>
            </a:fld>
            <a:endParaRPr lang="en-US"/>
          </a:p>
        </p:txBody>
      </p:sp>
      <p:sp>
        <p:nvSpPr>
          <p:cNvPr id="6" name="Footer Placeholder 5"/>
          <p:cNvSpPr>
            <a:spLocks noGrp="1"/>
          </p:cNvSpPr>
          <p:nvPr>
            <p:ph type="ftr" sz="quarter" idx="11"/>
          </p:nvPr>
        </p:nvSpPr>
        <p:spPr>
          <a:xfrm rot="-60000">
            <a:off x="914554" y="5829261"/>
            <a:ext cx="3522607" cy="365125"/>
          </a:xfrm>
        </p:spPr>
        <p:txBody>
          <a:bodyPr/>
          <a:lstStyle/>
          <a:p>
            <a:endParaRPr lang="en-US"/>
          </a:p>
        </p:txBody>
      </p:sp>
      <p:sp>
        <p:nvSpPr>
          <p:cNvPr id="7" name="Slide Number Placeholder 6"/>
          <p:cNvSpPr>
            <a:spLocks noGrp="1"/>
          </p:cNvSpPr>
          <p:nvPr>
            <p:ph type="sldNum" sz="quarter" idx="12"/>
          </p:nvPr>
        </p:nvSpPr>
        <p:spPr>
          <a:xfrm rot="60000">
            <a:off x="7557313" y="5896961"/>
            <a:ext cx="554023" cy="365125"/>
          </a:xfrm>
        </p:spPr>
        <p:txBody>
          <a:bodyPr/>
          <a:lstStyle/>
          <a:p>
            <a:fld id="{2D35246B-B481-E742-A949-FBC84665E66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C3BE9C08-1535-E047-A2D7-03E86A375B89}" type="datetimeFigureOut">
              <a:rPr lang="en-US" smtClean="0"/>
              <a:t>9/3/2024</a:t>
            </a:fld>
            <a:endParaRPr lang="en-US"/>
          </a:p>
        </p:txBody>
      </p:sp>
      <p:sp>
        <p:nvSpPr>
          <p:cNvPr id="6" name="Footer Placeholder 5"/>
          <p:cNvSpPr>
            <a:spLocks noGrp="1"/>
          </p:cNvSpPr>
          <p:nvPr>
            <p:ph type="ftr" sz="quarter" idx="11"/>
          </p:nvPr>
        </p:nvSpPr>
        <p:spPr>
          <a:xfrm rot="-60000">
            <a:off x="914569" y="5831037"/>
            <a:ext cx="3319043" cy="365125"/>
          </a:xfrm>
        </p:spPr>
        <p:txBody>
          <a:bodyPr/>
          <a:lstStyle/>
          <a:p>
            <a:endParaRPr lang="en-US"/>
          </a:p>
        </p:txBody>
      </p:sp>
      <p:sp>
        <p:nvSpPr>
          <p:cNvPr id="7" name="Slide Number Placeholder 6"/>
          <p:cNvSpPr>
            <a:spLocks noGrp="1"/>
          </p:cNvSpPr>
          <p:nvPr>
            <p:ph type="sldNum" sz="quarter" idx="12"/>
          </p:nvPr>
        </p:nvSpPr>
        <p:spPr>
          <a:xfrm rot="60000">
            <a:off x="7562089" y="5900026"/>
            <a:ext cx="554023" cy="365125"/>
          </a:xfrm>
        </p:spPr>
        <p:txBody>
          <a:bodyPr/>
          <a:lstStyle/>
          <a:p>
            <a:fld id="{2D35246B-B481-E742-A949-FBC84665E66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BE9C08-1535-E047-A2D7-03E86A375B89}"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35246B-B481-E742-A949-FBC84665E66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BE9C08-1535-E047-A2D7-03E86A375B89}"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35246B-B481-E742-A949-FBC84665E66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C3BE9C08-1535-E047-A2D7-03E86A375B89}" type="datetimeFigureOut">
              <a:rPr lang="en-US" smtClean="0"/>
              <a:t>9/3/2024</a:t>
            </a:fld>
            <a:endParaRPr 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2D35246B-B481-E742-A949-FBC84665E66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Appreciating Drama</a:t>
            </a:r>
            <a:endParaRPr lang="en-US" dirty="0"/>
          </a:p>
        </p:txBody>
      </p:sp>
      <p:sp>
        <p:nvSpPr>
          <p:cNvPr id="3" name="Subtitle 2"/>
          <p:cNvSpPr>
            <a:spLocks noGrp="1"/>
          </p:cNvSpPr>
          <p:nvPr>
            <p:ph type="subTitle" idx="1"/>
          </p:nvPr>
        </p:nvSpPr>
        <p:spPr/>
        <p:txBody>
          <a:bodyPr/>
          <a:lstStyle/>
          <a:p>
            <a:r>
              <a:rPr lang="en-US" dirty="0" smtClean="0"/>
              <a:t>Significant Dramatic Terms</a:t>
            </a:r>
          </a:p>
        </p:txBody>
      </p:sp>
    </p:spTree>
    <p:extLst>
      <p:ext uri="{BB962C8B-B14F-4D97-AF65-F5344CB8AC3E}">
        <p14:creationId xmlns:p14="http://schemas.microsoft.com/office/powerpoint/2010/main" val="3365757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Tragedy</a:t>
            </a:r>
            <a:endParaRPr lang="en-US" dirty="0"/>
          </a:p>
        </p:txBody>
      </p:sp>
      <p:sp>
        <p:nvSpPr>
          <p:cNvPr id="3" name="Content Placeholder 2"/>
          <p:cNvSpPr>
            <a:spLocks noGrp="1"/>
          </p:cNvSpPr>
          <p:nvPr>
            <p:ph idx="1"/>
          </p:nvPr>
        </p:nvSpPr>
        <p:spPr/>
        <p:txBody>
          <a:bodyPr/>
          <a:lstStyle/>
          <a:p>
            <a:r>
              <a:rPr lang="en-US" dirty="0" smtClean="0"/>
              <a:t>A play with a fatal or disastrous conclusion.</a:t>
            </a:r>
            <a:endParaRPr lang="en-US" dirty="0"/>
          </a:p>
        </p:txBody>
      </p:sp>
    </p:spTree>
    <p:extLst>
      <p:ext uri="{BB962C8B-B14F-4D97-AF65-F5344CB8AC3E}">
        <p14:creationId xmlns:p14="http://schemas.microsoft.com/office/powerpoint/2010/main" val="1226552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Oedipus.jpg"/>
          <p:cNvPicPr>
            <a:picLocks noGrp="1" noChangeAspect="1"/>
          </p:cNvPicPr>
          <p:nvPr>
            <p:ph idx="1"/>
          </p:nvPr>
        </p:nvPicPr>
        <p:blipFill>
          <a:blip r:embed="rId2">
            <a:extLst>
              <a:ext uri="{28A0092B-C50C-407E-A947-70E740481C1C}">
                <a14:useLocalDpi xmlns:a14="http://schemas.microsoft.com/office/drawing/2010/main" val="0"/>
              </a:ext>
            </a:extLst>
          </a:blip>
          <a:srcRect l="-63049" r="-63049"/>
          <a:stretch>
            <a:fillRect/>
          </a:stretch>
        </p:blipFill>
        <p:spPr>
          <a:xfrm>
            <a:off x="-338138" y="2119313"/>
            <a:ext cx="6196013" cy="3603625"/>
          </a:xfrm>
        </p:spPr>
      </p:pic>
      <p:pic>
        <p:nvPicPr>
          <p:cNvPr id="6" name="Picture 5"/>
          <p:cNvPicPr>
            <a:picLocks noChangeAspect="1"/>
          </p:cNvPicPr>
          <p:nvPr/>
        </p:nvPicPr>
        <p:blipFill>
          <a:blip r:embed="rId3"/>
          <a:stretch>
            <a:fillRect/>
          </a:stretch>
        </p:blipFill>
        <p:spPr>
          <a:xfrm>
            <a:off x="4721089" y="3317623"/>
            <a:ext cx="3594100" cy="5246654"/>
          </a:xfrm>
          <a:prstGeom prst="rect">
            <a:avLst/>
          </a:prstGeom>
        </p:spPr>
      </p:pic>
    </p:spTree>
    <p:extLst>
      <p:ext uri="{BB962C8B-B14F-4D97-AF65-F5344CB8AC3E}">
        <p14:creationId xmlns:p14="http://schemas.microsoft.com/office/powerpoint/2010/main" val="685159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Comedy of Manners</a:t>
            </a:r>
            <a:endParaRPr lang="en-US" dirty="0"/>
          </a:p>
        </p:txBody>
      </p:sp>
      <p:sp>
        <p:nvSpPr>
          <p:cNvPr id="3" name="Content Placeholder 2"/>
          <p:cNvSpPr>
            <a:spLocks noGrp="1"/>
          </p:cNvSpPr>
          <p:nvPr>
            <p:ph idx="1"/>
          </p:nvPr>
        </p:nvSpPr>
        <p:spPr/>
        <p:txBody>
          <a:bodyPr/>
          <a:lstStyle/>
          <a:p>
            <a:r>
              <a:rPr lang="en-US" dirty="0" smtClean="0"/>
              <a:t>A comedy where customs and manners of the day are over-emphasized for the dramatic effect.</a:t>
            </a:r>
            <a:endParaRPr lang="en-US" dirty="0"/>
          </a:p>
        </p:txBody>
      </p:sp>
    </p:spTree>
    <p:extLst>
      <p:ext uri="{BB962C8B-B14F-4D97-AF65-F5344CB8AC3E}">
        <p14:creationId xmlns:p14="http://schemas.microsoft.com/office/powerpoint/2010/main" val="15436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widea.jpg"/>
          <p:cNvPicPr>
            <a:picLocks noGrp="1" noChangeAspect="1"/>
          </p:cNvPicPr>
          <p:nvPr>
            <p:ph idx="1"/>
          </p:nvPr>
        </p:nvPicPr>
        <p:blipFill>
          <a:blip r:embed="rId2">
            <a:extLst>
              <a:ext uri="{28A0092B-C50C-407E-A947-70E740481C1C}">
                <a14:useLocalDpi xmlns:a14="http://schemas.microsoft.com/office/drawing/2010/main" val="0"/>
              </a:ext>
            </a:extLst>
          </a:blip>
          <a:srcRect l="-8746" r="-8746"/>
          <a:stretch>
            <a:fillRect/>
          </a:stretch>
        </p:blipFill>
        <p:spPr/>
      </p:pic>
    </p:spTree>
    <p:extLst>
      <p:ext uri="{BB962C8B-B14F-4D97-AF65-F5344CB8AC3E}">
        <p14:creationId xmlns:p14="http://schemas.microsoft.com/office/powerpoint/2010/main" val="38080352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Melodrama</a:t>
            </a:r>
            <a:endParaRPr lang="en-US" dirty="0"/>
          </a:p>
        </p:txBody>
      </p:sp>
      <p:sp>
        <p:nvSpPr>
          <p:cNvPr id="3" name="Content Placeholder 2"/>
          <p:cNvSpPr>
            <a:spLocks noGrp="1"/>
          </p:cNvSpPr>
          <p:nvPr>
            <p:ph idx="1"/>
          </p:nvPr>
        </p:nvSpPr>
        <p:spPr/>
        <p:txBody>
          <a:bodyPr/>
          <a:lstStyle/>
          <a:p>
            <a:r>
              <a:rPr lang="en-US" dirty="0" smtClean="0"/>
              <a:t>A play with a sensational plot and marked by crude appeals to emotion.</a:t>
            </a:r>
            <a:endParaRPr lang="en-US" dirty="0"/>
          </a:p>
        </p:txBody>
      </p:sp>
    </p:spTree>
    <p:extLst>
      <p:ext uri="{BB962C8B-B14F-4D97-AF65-F5344CB8AC3E}">
        <p14:creationId xmlns:p14="http://schemas.microsoft.com/office/powerpoint/2010/main" val="975515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melodrama.jpg"/>
          <p:cNvPicPr>
            <a:picLocks noGrp="1" noChangeAspect="1"/>
          </p:cNvPicPr>
          <p:nvPr>
            <p:ph idx="1"/>
          </p:nvPr>
        </p:nvPicPr>
        <p:blipFill>
          <a:blip r:embed="rId2">
            <a:extLst>
              <a:ext uri="{28A0092B-C50C-407E-A947-70E740481C1C}">
                <a14:useLocalDpi xmlns:a14="http://schemas.microsoft.com/office/drawing/2010/main" val="0"/>
              </a:ext>
            </a:extLst>
          </a:blip>
          <a:srcRect t="5939" b="5939"/>
          <a:stretch>
            <a:fillRect/>
          </a:stretch>
        </p:blipFill>
        <p:spPr/>
      </p:pic>
    </p:spTree>
    <p:extLst>
      <p:ext uri="{BB962C8B-B14F-4D97-AF65-F5344CB8AC3E}">
        <p14:creationId xmlns:p14="http://schemas.microsoft.com/office/powerpoint/2010/main" val="4127876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Farce</a:t>
            </a:r>
            <a:endParaRPr lang="en-US" dirty="0"/>
          </a:p>
        </p:txBody>
      </p:sp>
      <p:sp>
        <p:nvSpPr>
          <p:cNvPr id="3" name="Content Placeholder 2"/>
          <p:cNvSpPr>
            <a:spLocks noGrp="1"/>
          </p:cNvSpPr>
          <p:nvPr>
            <p:ph idx="1"/>
          </p:nvPr>
        </p:nvSpPr>
        <p:spPr/>
        <p:txBody>
          <a:bodyPr/>
          <a:lstStyle/>
          <a:p>
            <a:r>
              <a:rPr lang="en-US" dirty="0" smtClean="0"/>
              <a:t>Drama intended only to amuse.</a:t>
            </a:r>
            <a:endParaRPr lang="en-US" dirty="0"/>
          </a:p>
        </p:txBody>
      </p:sp>
    </p:spTree>
    <p:extLst>
      <p:ext uri="{BB962C8B-B14F-4D97-AF65-F5344CB8AC3E}">
        <p14:creationId xmlns:p14="http://schemas.microsoft.com/office/powerpoint/2010/main" val="3041878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dirty="0"/>
              <a:t>photograph from Act 1 of the original production of The Importance of Being Earnest (1895). It shows Algernon Moncrieff (left, played by Allan </a:t>
            </a:r>
            <a:r>
              <a:rPr lang="en-US" sz="1600" dirty="0" err="1"/>
              <a:t>Aynesworth</a:t>
            </a:r>
            <a:r>
              <a:rPr lang="en-US" sz="1600" dirty="0"/>
              <a:t>) refusing to return </a:t>
            </a:r>
            <a:r>
              <a:rPr lang="en-US" sz="1600" dirty="0" err="1"/>
              <a:t>Mr</a:t>
            </a:r>
            <a:r>
              <a:rPr lang="en-US" sz="1600" dirty="0"/>
              <a:t> Jack </a:t>
            </a:r>
            <a:r>
              <a:rPr lang="en-US" sz="1600" dirty="0" err="1"/>
              <a:t>Worthing's</a:t>
            </a:r>
            <a:r>
              <a:rPr lang="en-US" sz="1600" dirty="0"/>
              <a:t> (Sir George Alexander) cigarette case until the latter explains the inscription therein.</a:t>
            </a:r>
          </a:p>
        </p:txBody>
      </p:sp>
      <p:pic>
        <p:nvPicPr>
          <p:cNvPr id="4" name="Content Placeholder 3" descr="The_Importance_of_Being_Earnest_-_Cigarettecase.jpg"/>
          <p:cNvPicPr>
            <a:picLocks noGrp="1" noChangeAspect="1"/>
          </p:cNvPicPr>
          <p:nvPr>
            <p:ph idx="1"/>
          </p:nvPr>
        </p:nvPicPr>
        <p:blipFill>
          <a:blip r:embed="rId2">
            <a:extLst>
              <a:ext uri="{28A0092B-C50C-407E-A947-70E740481C1C}">
                <a14:useLocalDpi xmlns:a14="http://schemas.microsoft.com/office/drawing/2010/main" val="0"/>
              </a:ext>
            </a:extLst>
          </a:blip>
          <a:srcRect l="-49718" r="-49718"/>
          <a:stretch>
            <a:fillRect/>
          </a:stretch>
        </p:blipFill>
        <p:spPr/>
      </p:pic>
    </p:spTree>
    <p:extLst>
      <p:ext uri="{BB962C8B-B14F-4D97-AF65-F5344CB8AC3E}">
        <p14:creationId xmlns:p14="http://schemas.microsoft.com/office/powerpoint/2010/main" val="1172325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Realism</a:t>
            </a:r>
            <a:endParaRPr lang="en-US" dirty="0"/>
          </a:p>
        </p:txBody>
      </p:sp>
      <p:sp>
        <p:nvSpPr>
          <p:cNvPr id="3" name="Content Placeholder 2"/>
          <p:cNvSpPr>
            <a:spLocks noGrp="1"/>
          </p:cNvSpPr>
          <p:nvPr>
            <p:ph idx="1"/>
          </p:nvPr>
        </p:nvSpPr>
        <p:spPr/>
        <p:txBody>
          <a:bodyPr/>
          <a:lstStyle/>
          <a:p>
            <a:r>
              <a:rPr lang="en-US" dirty="0"/>
              <a:t>Realism is an aesthetic mode which broke with the classical demands of art to show life "as it is." The work of realistic art tends to depict the average, the commonplace, the middle classes and their daily struggle. </a:t>
            </a:r>
          </a:p>
          <a:p>
            <a:endParaRPr lang="en-US" dirty="0"/>
          </a:p>
        </p:txBody>
      </p:sp>
    </p:spTree>
    <p:extLst>
      <p:ext uri="{BB962C8B-B14F-4D97-AF65-F5344CB8AC3E}">
        <p14:creationId xmlns:p14="http://schemas.microsoft.com/office/powerpoint/2010/main" val="2158417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Mimesis</a:t>
            </a:r>
            <a:endParaRPr lang="en-US" dirty="0"/>
          </a:p>
        </p:txBody>
      </p:sp>
      <p:sp>
        <p:nvSpPr>
          <p:cNvPr id="3" name="Content Placeholder 2"/>
          <p:cNvSpPr>
            <a:spLocks noGrp="1"/>
          </p:cNvSpPr>
          <p:nvPr>
            <p:ph idx="1"/>
          </p:nvPr>
        </p:nvSpPr>
        <p:spPr/>
        <p:txBody>
          <a:bodyPr/>
          <a:lstStyle/>
          <a:p>
            <a:r>
              <a:rPr lang="en-US" dirty="0"/>
              <a:t>is a critical and philosophical term that carries a wide range of meanings, which include: imitation, representation, mimicry, </a:t>
            </a:r>
            <a:r>
              <a:rPr lang="en-US" dirty="0" smtClean="0"/>
              <a:t>the </a:t>
            </a:r>
            <a:r>
              <a:rPr lang="en-US" dirty="0"/>
              <a:t>act of resembling, the act of expression, and the presentation of the self</a:t>
            </a:r>
          </a:p>
        </p:txBody>
      </p:sp>
    </p:spTree>
    <p:extLst>
      <p:ext uri="{BB962C8B-B14F-4D97-AF65-F5344CB8AC3E}">
        <p14:creationId xmlns:p14="http://schemas.microsoft.com/office/powerpoint/2010/main" val="22992244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Chorus</a:t>
            </a:r>
            <a:endParaRPr lang="en-US" dirty="0"/>
          </a:p>
        </p:txBody>
      </p:sp>
      <p:sp>
        <p:nvSpPr>
          <p:cNvPr id="3" name="Content Placeholder 2"/>
          <p:cNvSpPr>
            <a:spLocks noGrp="1"/>
          </p:cNvSpPr>
          <p:nvPr>
            <p:ph idx="1"/>
          </p:nvPr>
        </p:nvSpPr>
        <p:spPr/>
        <p:txBody>
          <a:bodyPr/>
          <a:lstStyle/>
          <a:p>
            <a:r>
              <a:rPr lang="en-US" dirty="0" smtClean="0"/>
              <a:t>A </a:t>
            </a:r>
            <a:r>
              <a:rPr lang="en-US" sz="3600" dirty="0" smtClean="0"/>
              <a:t>band of singers, dancers or actors who often commented on the events of the play.</a:t>
            </a:r>
            <a:endParaRPr lang="en-US" sz="3600" dirty="0"/>
          </a:p>
        </p:txBody>
      </p:sp>
    </p:spTree>
    <p:extLst>
      <p:ext uri="{BB962C8B-B14F-4D97-AF65-F5344CB8AC3E}">
        <p14:creationId xmlns:p14="http://schemas.microsoft.com/office/powerpoint/2010/main" val="1034508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Archiac</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No longer in ordinary use.</a:t>
            </a:r>
          </a:p>
          <a:p>
            <a:r>
              <a:rPr lang="en-US" b="1" dirty="0"/>
              <a:t>Wonted</a:t>
            </a:r>
            <a:r>
              <a:rPr lang="en-US" dirty="0"/>
              <a:t>     </a:t>
            </a:r>
          </a:p>
          <a:p>
            <a:r>
              <a:rPr lang="en-US" dirty="0"/>
              <a:t>Part of speech: adjective     </a:t>
            </a:r>
          </a:p>
          <a:p>
            <a:r>
              <a:rPr lang="en-US" dirty="0"/>
              <a:t>Definition: accustomed; usual; ordinary     </a:t>
            </a:r>
          </a:p>
          <a:p>
            <a:r>
              <a:rPr lang="en-US" dirty="0"/>
              <a:t>Example from Shakespeare:     </a:t>
            </a:r>
          </a:p>
          <a:p>
            <a:r>
              <a:rPr lang="en-US" dirty="0"/>
              <a:t>        And for your part, Ophelia, I do wish     </a:t>
            </a:r>
          </a:p>
          <a:p>
            <a:r>
              <a:rPr lang="en-US" dirty="0"/>
              <a:t>        That your good beauties be the happy cause     </a:t>
            </a:r>
          </a:p>
          <a:p>
            <a:r>
              <a:rPr lang="en-US" dirty="0"/>
              <a:t>        Of Hamlet's wildness: so shall I hope your virtues     </a:t>
            </a:r>
          </a:p>
          <a:p>
            <a:r>
              <a:rPr lang="en-US" dirty="0"/>
              <a:t>        Will bring him to his </a:t>
            </a:r>
            <a:r>
              <a:rPr lang="en-US" b="1" dirty="0"/>
              <a:t>wonted</a:t>
            </a:r>
            <a:r>
              <a:rPr lang="en-US" dirty="0"/>
              <a:t> way again (Queen Gertrude to Ophelia, </a:t>
            </a:r>
            <a:r>
              <a:rPr lang="en-US" i="1" dirty="0"/>
              <a:t>Hamlet, Prince of Denmark</a:t>
            </a:r>
            <a:r>
              <a:rPr lang="en-US" dirty="0"/>
              <a:t>, Act III, Scene I).	</a:t>
            </a:r>
          </a:p>
          <a:p>
            <a:endParaRPr lang="en-US" dirty="0"/>
          </a:p>
        </p:txBody>
      </p:sp>
    </p:spTree>
    <p:extLst>
      <p:ext uri="{BB962C8B-B14F-4D97-AF65-F5344CB8AC3E}">
        <p14:creationId xmlns:p14="http://schemas.microsoft.com/office/powerpoint/2010/main" val="30305517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Prototype</a:t>
            </a:r>
            <a:endParaRPr lang="en-US" dirty="0"/>
          </a:p>
        </p:txBody>
      </p:sp>
      <p:sp>
        <p:nvSpPr>
          <p:cNvPr id="3" name="Content Placeholder 2"/>
          <p:cNvSpPr>
            <a:spLocks noGrp="1"/>
          </p:cNvSpPr>
          <p:nvPr>
            <p:ph idx="1"/>
          </p:nvPr>
        </p:nvSpPr>
        <p:spPr/>
        <p:txBody>
          <a:bodyPr/>
          <a:lstStyle/>
          <a:p>
            <a:r>
              <a:rPr lang="en-US" dirty="0" smtClean="0"/>
              <a:t>The original thing in relation to any copy.</a:t>
            </a:r>
            <a:endParaRPr lang="en-US" dirty="0"/>
          </a:p>
        </p:txBody>
      </p:sp>
    </p:spTree>
    <p:extLst>
      <p:ext uri="{BB962C8B-B14F-4D97-AF65-F5344CB8AC3E}">
        <p14:creationId xmlns:p14="http://schemas.microsoft.com/office/powerpoint/2010/main" val="2771262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Tragic Hero</a:t>
            </a:r>
            <a:endParaRPr lang="en-US" dirty="0"/>
          </a:p>
        </p:txBody>
      </p:sp>
      <p:sp>
        <p:nvSpPr>
          <p:cNvPr id="3" name="Content Placeholder 2"/>
          <p:cNvSpPr>
            <a:spLocks noGrp="1"/>
          </p:cNvSpPr>
          <p:nvPr>
            <p:ph idx="1"/>
          </p:nvPr>
        </p:nvSpPr>
        <p:spPr/>
        <p:txBody>
          <a:bodyPr/>
          <a:lstStyle/>
          <a:p>
            <a:r>
              <a:rPr lang="en-US" dirty="0" smtClean="0"/>
              <a:t>According to Aristotle, the </a:t>
            </a:r>
            <a:r>
              <a:rPr lang="en-US" dirty="0"/>
              <a:t>tragic hero has to be a man “who is not eminently good and just, yet whose misfortune is brought about not by vice or depravity, but by some error or frailty.”</a:t>
            </a:r>
          </a:p>
        </p:txBody>
      </p:sp>
    </p:spTree>
    <p:extLst>
      <p:ext uri="{BB962C8B-B14F-4D97-AF65-F5344CB8AC3E}">
        <p14:creationId xmlns:p14="http://schemas.microsoft.com/office/powerpoint/2010/main" val="13879883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Catharsis</a:t>
            </a:r>
            <a:endParaRPr lang="en-US" dirty="0"/>
          </a:p>
        </p:txBody>
      </p:sp>
      <p:sp>
        <p:nvSpPr>
          <p:cNvPr id="3" name="Content Placeholder 2"/>
          <p:cNvSpPr>
            <a:spLocks noGrp="1"/>
          </p:cNvSpPr>
          <p:nvPr>
            <p:ph idx="1"/>
          </p:nvPr>
        </p:nvSpPr>
        <p:spPr/>
        <p:txBody>
          <a:bodyPr>
            <a:normAutofit/>
          </a:bodyPr>
          <a:lstStyle/>
          <a:p>
            <a:r>
              <a:rPr lang="en-US" dirty="0"/>
              <a:t>Catharsis is a </a:t>
            </a:r>
            <a:r>
              <a:rPr lang="en-US" dirty="0" smtClean="0"/>
              <a:t>dramatic term </a:t>
            </a:r>
            <a:r>
              <a:rPr lang="en-US" dirty="0"/>
              <a:t>in dramatic art that describes the "emotional </a:t>
            </a:r>
            <a:r>
              <a:rPr lang="en-US" dirty="0" smtClean="0"/>
              <a:t>cleansing”. It stands for an </a:t>
            </a:r>
            <a:r>
              <a:rPr lang="en-US" dirty="0"/>
              <a:t>extreme change in emotion, occurring as the result of experiencing strong feelings (such as sorrow, fear, pity, or even laughter). </a:t>
            </a:r>
          </a:p>
        </p:txBody>
      </p:sp>
    </p:spTree>
    <p:extLst>
      <p:ext uri="{BB962C8B-B14F-4D97-AF65-F5344CB8AC3E}">
        <p14:creationId xmlns:p14="http://schemas.microsoft.com/office/powerpoint/2010/main" val="39186696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Hamartia </a:t>
            </a:r>
          </a:p>
        </p:txBody>
      </p:sp>
      <p:sp>
        <p:nvSpPr>
          <p:cNvPr id="3" name="Content Placeholder 2"/>
          <p:cNvSpPr>
            <a:spLocks noGrp="1"/>
          </p:cNvSpPr>
          <p:nvPr>
            <p:ph idx="1"/>
          </p:nvPr>
        </p:nvSpPr>
        <p:spPr/>
        <p:txBody>
          <a:bodyPr/>
          <a:lstStyle/>
          <a:p>
            <a:r>
              <a:rPr lang="en-US" dirty="0" smtClean="0"/>
              <a:t>Hamartia </a:t>
            </a:r>
            <a:r>
              <a:rPr lang="en-US" dirty="0"/>
              <a:t>is described by Aristotle as one of the three kinds of injuries that a person can commit against another person. Hamartia is an injury committed in ignorance (when the person affected or the results are not what the agent supposed they were).[3] In tragedy, hamartia is often described as a hero's fatal flaw.</a:t>
            </a:r>
          </a:p>
        </p:txBody>
      </p:sp>
    </p:spTree>
    <p:extLst>
      <p:ext uri="{BB962C8B-B14F-4D97-AF65-F5344CB8AC3E}">
        <p14:creationId xmlns:p14="http://schemas.microsoft.com/office/powerpoint/2010/main" val="320051638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Pushpin.thmx</Template>
  <TotalTime>120</TotalTime>
  <Words>378</Words>
  <Application>Microsoft Office PowerPoint</Application>
  <PresentationFormat>عرض على الشاشة (4:3)</PresentationFormat>
  <Paragraphs>35</Paragraphs>
  <Slides>17</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17</vt:i4>
      </vt:variant>
    </vt:vector>
  </HeadingPairs>
  <TitlesOfParts>
    <vt:vector size="22" baseType="lpstr">
      <vt:lpstr>Brush Script MT</vt:lpstr>
      <vt:lpstr>Constantia</vt:lpstr>
      <vt:lpstr>Franklin Gothic Book</vt:lpstr>
      <vt:lpstr>Rage Italic</vt:lpstr>
      <vt:lpstr>Pushpin</vt:lpstr>
      <vt:lpstr>Appreciating Drama</vt:lpstr>
      <vt:lpstr>Tragedy</vt:lpstr>
      <vt:lpstr>عرض تقديمي في PowerPoint</vt:lpstr>
      <vt:lpstr>Comedy of Manners</vt:lpstr>
      <vt:lpstr>عرض تقديمي في PowerPoint</vt:lpstr>
      <vt:lpstr>Melodrama</vt:lpstr>
      <vt:lpstr>عرض تقديمي في PowerPoint</vt:lpstr>
      <vt:lpstr>Farce</vt:lpstr>
      <vt:lpstr>photograph from Act 1 of the original production of The Importance of Being Earnest (1895). It shows Algernon Moncrieff (left, played by Allan Aynesworth) refusing to return Mr Jack Worthing's (Sir George Alexander) cigarette case until the latter explains the inscription therein.</vt:lpstr>
      <vt:lpstr>Realism</vt:lpstr>
      <vt:lpstr>Mimesis</vt:lpstr>
      <vt:lpstr>Chorus</vt:lpstr>
      <vt:lpstr>Archiac</vt:lpstr>
      <vt:lpstr>Prototype</vt:lpstr>
      <vt:lpstr>The Tragic Hero</vt:lpstr>
      <vt:lpstr>Catharsis</vt:lpstr>
      <vt:lpstr>Hamartia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Appreciating Drama</dc:title>
  <dc:creator>mac</dc:creator>
  <cp:lastModifiedBy>user</cp:lastModifiedBy>
  <cp:revision>8</cp:revision>
  <dcterms:created xsi:type="dcterms:W3CDTF">2011-10-08T13:43:50Z</dcterms:created>
  <dcterms:modified xsi:type="dcterms:W3CDTF">2024-09-03T05:32:58Z</dcterms:modified>
</cp:coreProperties>
</file>