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94660"/>
  </p:normalViewPr>
  <p:slideViewPr>
    <p:cSldViewPr snapToGrid="0">
      <p:cViewPr varScale="1">
        <p:scale>
          <a:sx n="79" d="100"/>
          <a:sy n="79" d="100"/>
        </p:scale>
        <p:origin x="146"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752C-4DA9-D023-E3BA-8C00E6283F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81FE2F2-7FAC-EC67-B419-A7C8585EFA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668A61F-0DDF-3557-E2BD-4B8AC6D4533F}"/>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5" name="Footer Placeholder 4">
            <a:extLst>
              <a:ext uri="{FF2B5EF4-FFF2-40B4-BE49-F238E27FC236}">
                <a16:creationId xmlns:a16="http://schemas.microsoft.com/office/drawing/2014/main" id="{BF09D1C0-1380-2269-C0B7-0324A33446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2991EE-F949-EA59-E6E4-C4ADB38EA774}"/>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4185539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F3F4-76E0-06C4-6E18-CF8E04FF3C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08F8201-831C-77CA-FD61-46D1D23F13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57D5C2-7F47-95EB-985A-7C8D1E4A83C1}"/>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5" name="Footer Placeholder 4">
            <a:extLst>
              <a:ext uri="{FF2B5EF4-FFF2-40B4-BE49-F238E27FC236}">
                <a16:creationId xmlns:a16="http://schemas.microsoft.com/office/drawing/2014/main" id="{CBDE55A6-FC4A-23E3-A4CB-4DAB2F348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1A18DB-32AA-377F-8FFE-73329624D3D1}"/>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1127692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6F022-A7AA-E801-FE0C-64958807FE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DDE1F55-901F-2307-9EDD-35D770C32DA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F0513B-6ABD-866C-67FC-3537C4A736B8}"/>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5" name="Footer Placeholder 4">
            <a:extLst>
              <a:ext uri="{FF2B5EF4-FFF2-40B4-BE49-F238E27FC236}">
                <a16:creationId xmlns:a16="http://schemas.microsoft.com/office/drawing/2014/main" id="{7AD6FC65-B83D-8E44-B3E0-5D73698E46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684A73-7E72-288D-AA19-A37E35C31509}"/>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3160737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5657B-839C-7B4A-5F4A-8E7E3533C7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56D02F7-4433-550A-690D-D385CCFF1A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C288E4-2330-6FD3-FB15-4E17CD9FA1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767963-1559-728D-DD44-33D08FA91947}"/>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6" name="Footer Placeholder 5">
            <a:extLst>
              <a:ext uri="{FF2B5EF4-FFF2-40B4-BE49-F238E27FC236}">
                <a16:creationId xmlns:a16="http://schemas.microsoft.com/office/drawing/2014/main" id="{6BFC8DB3-469A-100B-8966-252BE226A7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A039620-DAC0-A7B5-9554-8E01AD0F2524}"/>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285477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6246F-B3F0-93AB-0E34-6DB6B4CE198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4612AE-871D-E364-BF80-8FD893D0C5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5C40DC-9207-0351-8104-1CD7310E64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4D37D14-D437-5161-D880-972A7F88A9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73E465-5850-642C-9821-944B4FC4B2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01E14C2-E26E-7222-7BF6-A0C7F4C9041F}"/>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8" name="Footer Placeholder 7">
            <a:extLst>
              <a:ext uri="{FF2B5EF4-FFF2-40B4-BE49-F238E27FC236}">
                <a16:creationId xmlns:a16="http://schemas.microsoft.com/office/drawing/2014/main" id="{5244E30E-CD10-5800-A0BB-2A4F2EC3D7B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CBA6F26-CCEF-5362-A610-D3E377B9D4C0}"/>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3946927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C2C02-5C8D-DBF4-9682-0DE1168E75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FDA58A6-F3A7-6D1E-D2F8-4BC51C422575}"/>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4" name="Footer Placeholder 3">
            <a:extLst>
              <a:ext uri="{FF2B5EF4-FFF2-40B4-BE49-F238E27FC236}">
                <a16:creationId xmlns:a16="http://schemas.microsoft.com/office/drawing/2014/main" id="{A2174000-F0B6-0BDB-58AC-7AEA515C968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72335B5-84AC-F892-C55C-3FF323C25A18}"/>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267274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A3EE58-0997-260E-AA58-90578F3CB709}"/>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3" name="Footer Placeholder 2">
            <a:extLst>
              <a:ext uri="{FF2B5EF4-FFF2-40B4-BE49-F238E27FC236}">
                <a16:creationId xmlns:a16="http://schemas.microsoft.com/office/drawing/2014/main" id="{FEB179A0-6D84-554F-618F-C65125CEC07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1DCDE1E-16B9-5421-0CE3-BFF68ED50004}"/>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408619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F1F69-E380-8A4C-7593-5AFDA9080E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B1F48C6-234F-0B76-5619-F3563AE091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214A47E-953D-54F0-51BE-F97FE1734E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2571F7-75B6-780B-18C0-45CB8118B4D7}"/>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6" name="Footer Placeholder 5">
            <a:extLst>
              <a:ext uri="{FF2B5EF4-FFF2-40B4-BE49-F238E27FC236}">
                <a16:creationId xmlns:a16="http://schemas.microsoft.com/office/drawing/2014/main" id="{6C3BEB01-7CA5-4DFB-1E7A-534E95201B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73B625-2A59-26A4-9AD1-DAAF573E64EF}"/>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53844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52073-F345-85A4-7A5E-36F5E0D70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BA1F765-451E-C189-0021-2DA6695A89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3882C2B-13B3-1966-1F9C-32B055A4B9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0A9105-0AFF-780B-3756-B64B63BC7616}"/>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6" name="Footer Placeholder 5">
            <a:extLst>
              <a:ext uri="{FF2B5EF4-FFF2-40B4-BE49-F238E27FC236}">
                <a16:creationId xmlns:a16="http://schemas.microsoft.com/office/drawing/2014/main" id="{0A88E512-CDAF-B215-C213-53BFC8D05C1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D9EE5C-A25B-F454-AB79-E94B79B5FCB6}"/>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3257833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92C23-7F3C-002B-E021-75C98794A00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67EA03-84A5-4BC0-4AFF-E879901A25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4E5B2E-96CE-4E59-785A-15524E748447}"/>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5" name="Footer Placeholder 4">
            <a:extLst>
              <a:ext uri="{FF2B5EF4-FFF2-40B4-BE49-F238E27FC236}">
                <a16:creationId xmlns:a16="http://schemas.microsoft.com/office/drawing/2014/main" id="{2CB00245-F7E4-6C69-EEC2-906B4FB911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398977-961B-31E1-F85A-886A6704A03B}"/>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3246002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3A73F3-7906-4689-5A6E-021E711B92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ED9D1A-8FBF-EACF-81E3-E357ADBE21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E2E333-870A-9BF9-1FD0-1FBC1D328711}"/>
              </a:ext>
            </a:extLst>
          </p:cNvPr>
          <p:cNvSpPr>
            <a:spLocks noGrp="1"/>
          </p:cNvSpPr>
          <p:nvPr>
            <p:ph type="dt" sz="half" idx="10"/>
          </p:nvPr>
        </p:nvSpPr>
        <p:spPr/>
        <p:txBody>
          <a:bodyPr/>
          <a:lstStyle/>
          <a:p>
            <a:fld id="{1B583324-201D-40CD-A186-14D577AF4E5C}" type="datetimeFigureOut">
              <a:rPr lang="en-GB" smtClean="0"/>
              <a:t>22/10/24</a:t>
            </a:fld>
            <a:endParaRPr lang="en-GB"/>
          </a:p>
        </p:txBody>
      </p:sp>
      <p:sp>
        <p:nvSpPr>
          <p:cNvPr id="5" name="Footer Placeholder 4">
            <a:extLst>
              <a:ext uri="{FF2B5EF4-FFF2-40B4-BE49-F238E27FC236}">
                <a16:creationId xmlns:a16="http://schemas.microsoft.com/office/drawing/2014/main" id="{9E4562DC-45D4-B1FD-ED4A-64AA4104CA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60CB7E-B16A-0652-83F6-8CF0037F2F3F}"/>
              </a:ext>
            </a:extLst>
          </p:cNvPr>
          <p:cNvSpPr>
            <a:spLocks noGrp="1"/>
          </p:cNvSpPr>
          <p:nvPr>
            <p:ph type="sldNum" sz="quarter" idx="12"/>
          </p:nvPr>
        </p:nvSpPr>
        <p:spPr/>
        <p:txBody>
          <a:bodyPr/>
          <a:lstStyle/>
          <a:p>
            <a:fld id="{A6BC11CC-0B53-4540-BF20-A316AD7EF578}" type="slidenum">
              <a:rPr lang="en-GB" smtClean="0"/>
              <a:t>‹#›</a:t>
            </a:fld>
            <a:endParaRPr lang="en-GB"/>
          </a:p>
        </p:txBody>
      </p:sp>
    </p:spTree>
    <p:extLst>
      <p:ext uri="{BB962C8B-B14F-4D97-AF65-F5344CB8AC3E}">
        <p14:creationId xmlns:p14="http://schemas.microsoft.com/office/powerpoint/2010/main" val="3655177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3246D2-1287-CFFB-8BA9-F11A02ECF5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65ECF7-603D-9544-D468-9416E67A2E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A9D67D-0BE1-78FA-897E-10CEE5C1D8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583324-201D-40CD-A186-14D577AF4E5C}" type="datetimeFigureOut">
              <a:rPr lang="en-GB" smtClean="0"/>
              <a:t>22/10/24</a:t>
            </a:fld>
            <a:endParaRPr lang="en-GB"/>
          </a:p>
        </p:txBody>
      </p:sp>
      <p:sp>
        <p:nvSpPr>
          <p:cNvPr id="5" name="Footer Placeholder 4">
            <a:extLst>
              <a:ext uri="{FF2B5EF4-FFF2-40B4-BE49-F238E27FC236}">
                <a16:creationId xmlns:a16="http://schemas.microsoft.com/office/drawing/2014/main" id="{25E02093-3C6F-21A0-F3E7-56D8386BFB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D8BF19F-9E10-860D-F09E-A22FA870AE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6BC11CC-0B53-4540-BF20-A316AD7EF578}" type="slidenum">
              <a:rPr lang="en-GB" smtClean="0"/>
              <a:t>‹#›</a:t>
            </a:fld>
            <a:endParaRPr lang="en-GB"/>
          </a:p>
        </p:txBody>
      </p:sp>
    </p:spTree>
    <p:extLst>
      <p:ext uri="{BB962C8B-B14F-4D97-AF65-F5344CB8AC3E}">
        <p14:creationId xmlns:p14="http://schemas.microsoft.com/office/powerpoint/2010/main" val="326800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092BC-8637-6786-556A-7097AFC54569}"/>
              </a:ext>
            </a:extLst>
          </p:cNvPr>
          <p:cNvSpPr>
            <a:spLocks noGrp="1"/>
          </p:cNvSpPr>
          <p:nvPr>
            <p:ph type="ctrTitle"/>
          </p:nvPr>
        </p:nvSpPr>
        <p:spPr/>
        <p:txBody>
          <a:bodyPr/>
          <a:lstStyle/>
          <a:p>
            <a:r>
              <a:rPr lang="en-GB" b="1" dirty="0"/>
              <a:t>John Keats</a:t>
            </a:r>
            <a:endParaRPr lang="en-GB" dirty="0"/>
          </a:p>
        </p:txBody>
      </p:sp>
      <p:sp>
        <p:nvSpPr>
          <p:cNvPr id="3" name="Subtitle 2">
            <a:extLst>
              <a:ext uri="{FF2B5EF4-FFF2-40B4-BE49-F238E27FC236}">
                <a16:creationId xmlns:a16="http://schemas.microsoft.com/office/drawing/2014/main" id="{D17AEA4E-5EBC-B896-D646-592E8B5BA1C8}"/>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278002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1AD4D-4C26-2869-E550-7666EB07146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B16C310-D8CE-09B1-D734-00F94380102B}"/>
              </a:ext>
            </a:extLst>
          </p:cNvPr>
          <p:cNvSpPr>
            <a:spLocks noGrp="1"/>
          </p:cNvSpPr>
          <p:nvPr>
            <p:ph idx="1"/>
          </p:nvPr>
        </p:nvSpPr>
        <p:spPr/>
        <p:txBody>
          <a:bodyPr>
            <a:normAutofit fontScale="92500"/>
          </a:bodyPr>
          <a:lstStyle/>
          <a:p>
            <a:r>
              <a:rPr lang="en-GB" b="1" dirty="0"/>
              <a:t>John Keats: Background</a:t>
            </a:r>
          </a:p>
          <a:p>
            <a:r>
              <a:rPr lang="en-GB" dirty="0"/>
              <a:t>John Keats (1795–1821) was a Romantic poet renowned for his rich imagery and sensual style. His work often explores themes of beauty, nature, and the brevity of life, with a deep focus on the sensory experience. Keats is remembered as one of the most beloved figures in English literature, though his life was tragically short.</a:t>
            </a:r>
          </a:p>
          <a:p>
            <a:r>
              <a:rPr lang="en-GB" b="1" dirty="0"/>
              <a:t>Lines from “Ode to a Nightingale” (1819):</a:t>
            </a:r>
            <a:r>
              <a:rPr lang="en-GB" dirty="0"/>
              <a:t> “Thou </a:t>
            </a:r>
            <a:r>
              <a:rPr lang="en-GB" dirty="0" err="1"/>
              <a:t>wast</a:t>
            </a:r>
            <a:r>
              <a:rPr lang="en-GB" dirty="0"/>
              <a:t> not born for death, immortal Bird!</a:t>
            </a:r>
            <a:br>
              <a:rPr lang="en-GB" dirty="0"/>
            </a:br>
            <a:r>
              <a:rPr lang="en-GB" dirty="0"/>
              <a:t>No hungry generations tread thee down;</a:t>
            </a:r>
            <a:br>
              <a:rPr lang="en-GB" dirty="0"/>
            </a:br>
            <a:r>
              <a:rPr lang="en-GB" dirty="0"/>
              <a:t>The voice I hear this passing night was heard</a:t>
            </a:r>
            <a:br>
              <a:rPr lang="en-GB" dirty="0"/>
            </a:br>
            <a:r>
              <a:rPr lang="en-GB" dirty="0"/>
              <a:t>In ancient days by emperor and clown.”</a:t>
            </a:r>
          </a:p>
          <a:p>
            <a:endParaRPr lang="en-GB" dirty="0"/>
          </a:p>
        </p:txBody>
      </p:sp>
    </p:spTree>
    <p:extLst>
      <p:ext uri="{BB962C8B-B14F-4D97-AF65-F5344CB8AC3E}">
        <p14:creationId xmlns:p14="http://schemas.microsoft.com/office/powerpoint/2010/main" val="4251721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3A729-A8D7-D8AF-7D43-957DB80AE68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FFC59C8-E77E-E792-3A25-F183DE38227E}"/>
              </a:ext>
            </a:extLst>
          </p:cNvPr>
          <p:cNvSpPr>
            <a:spLocks noGrp="1"/>
          </p:cNvSpPr>
          <p:nvPr>
            <p:ph idx="1"/>
          </p:nvPr>
        </p:nvSpPr>
        <p:spPr/>
        <p:txBody>
          <a:bodyPr>
            <a:normAutofit fontScale="77500" lnSpcReduction="20000"/>
          </a:bodyPr>
          <a:lstStyle/>
          <a:p>
            <a:r>
              <a:rPr lang="en-GB" dirty="0"/>
              <a:t>These lines are taken from John Keats’ </a:t>
            </a:r>
            <a:r>
              <a:rPr lang="en-GB" i="1" dirty="0"/>
              <a:t>Ode to a Nightingale</a:t>
            </a:r>
            <a:r>
              <a:rPr lang="en-GB" dirty="0"/>
              <a:t>, written in the Romantic era. The poem reflects on the nightingale’s eternal song, which has been heard by generations, from emperors to common folk, evoking a sense of timelessness.</a:t>
            </a:r>
          </a:p>
          <a:p>
            <a:r>
              <a:rPr lang="en-GB" dirty="0"/>
              <a:t>This poem represents the Romantic era in multiple ways. First, there is a profound sense of mortality contrasted with the nightingale’s seemingly eternal existence. Keats reflects on the transient nature of human life versus the immortal beauty of the bird’s song. Second, the poem delves into emotions of longing and melancholy, a hallmark of Romanticism. The line “No hungry generations tread thee down” (2) conveys Keats’ yearning for an escape from the painful realities of life.</a:t>
            </a:r>
          </a:p>
          <a:p>
            <a:r>
              <a:rPr lang="en-GB" dirty="0"/>
              <a:t>There are many stylistic devices in the poem. First, there is personification in “Thou </a:t>
            </a:r>
            <a:r>
              <a:rPr lang="en-GB" dirty="0" err="1"/>
              <a:t>wast</a:t>
            </a:r>
            <a:r>
              <a:rPr lang="en-GB" dirty="0"/>
              <a:t> not born for death” (1), which attributes human characteristics to the bird. Second, there is auditory imagery in “The voice I hear this passing night” (3), which enhances the sensory experience of the nightingale’s song. </a:t>
            </a:r>
            <a:r>
              <a:rPr lang="en-GB"/>
              <a:t>Third, there is historical allusion in the reference to “ancient days” (4), highlighting the nightingale’s timelessness.</a:t>
            </a:r>
          </a:p>
          <a:p>
            <a:endParaRPr lang="en-GB"/>
          </a:p>
        </p:txBody>
      </p:sp>
    </p:spTree>
    <p:extLst>
      <p:ext uri="{BB962C8B-B14F-4D97-AF65-F5344CB8AC3E}">
        <p14:creationId xmlns:p14="http://schemas.microsoft.com/office/powerpoint/2010/main" val="3276725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340</Words>
  <Application>Microsoft Office PowerPoint</Application>
  <PresentationFormat>Widescreen</PresentationFormat>
  <Paragraphs>7</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Aptos</vt:lpstr>
      <vt:lpstr>Aptos Display</vt:lpstr>
      <vt:lpstr>Arial</vt:lpstr>
      <vt:lpstr>Office Theme</vt:lpstr>
      <vt:lpstr>John Keats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Zaina a</dc:creator>
  <cp:lastModifiedBy>Zaina a</cp:lastModifiedBy>
  <cp:revision>1</cp:revision>
  <dcterms:created xsi:type="dcterms:W3CDTF">2024-10-22T06:48:44Z</dcterms:created>
  <dcterms:modified xsi:type="dcterms:W3CDTF">2024-10-22T06:50:18Z</dcterms:modified>
</cp:coreProperties>
</file>