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DFB4F9-F397-49FA-BC9C-6B5E8209F402}" v="6" dt="2024-09-02T08:11:17.2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 Chi" userId="e62d3d6062464cc0" providerId="Windows Live" clId="Web-{F3DFB4F9-F397-49FA-BC9C-6B5E8209F402}"/>
    <pc:docChg chg="modSld">
      <pc:chgData name="May Chi" userId="e62d3d6062464cc0" providerId="Windows Live" clId="Web-{F3DFB4F9-F397-49FA-BC9C-6B5E8209F402}" dt="2024-09-02T08:11:17.231" v="5" actId="20577"/>
      <pc:docMkLst>
        <pc:docMk/>
      </pc:docMkLst>
      <pc:sldChg chg="modSp">
        <pc:chgData name="May Chi" userId="e62d3d6062464cc0" providerId="Windows Live" clId="Web-{F3DFB4F9-F397-49FA-BC9C-6B5E8209F402}" dt="2024-09-02T08:11:17.231" v="5" actId="20577"/>
        <pc:sldMkLst>
          <pc:docMk/>
          <pc:sldMk cId="188503749" sldId="257"/>
        </pc:sldMkLst>
        <pc:spChg chg="mod">
          <ac:chgData name="May Chi" userId="e62d3d6062464cc0" providerId="Windows Live" clId="Web-{F3DFB4F9-F397-49FA-BC9C-6B5E8209F402}" dt="2024-09-02T08:11:17.231" v="5" actId="20577"/>
          <ac:spMkLst>
            <pc:docMk/>
            <pc:sldMk cId="188503749" sldId="257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DC49-72B0-DA41-8B1F-4D083767A309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5D938-B667-F141-954C-AB98589DD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770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DC49-72B0-DA41-8B1F-4D083767A309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5D938-B667-F141-954C-AB98589DD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938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DC49-72B0-DA41-8B1F-4D083767A309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5D938-B667-F141-954C-AB98589DD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272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DC49-72B0-DA41-8B1F-4D083767A309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5D938-B667-F141-954C-AB98589DD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51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DC49-72B0-DA41-8B1F-4D083767A309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5D938-B667-F141-954C-AB98589DD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444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DC49-72B0-DA41-8B1F-4D083767A309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5D938-B667-F141-954C-AB98589DD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595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DC49-72B0-DA41-8B1F-4D083767A309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5D938-B667-F141-954C-AB98589DD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671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DC49-72B0-DA41-8B1F-4D083767A309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5D938-B667-F141-954C-AB98589DD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44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DC49-72B0-DA41-8B1F-4D083767A309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5D938-B667-F141-954C-AB98589DD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518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DC49-72B0-DA41-8B1F-4D083767A309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5D938-B667-F141-954C-AB98589DD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175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DC49-72B0-DA41-8B1F-4D083767A309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5D938-B667-F141-954C-AB98589DD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57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7DC49-72B0-DA41-8B1F-4D083767A309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5D938-B667-F141-954C-AB98589DD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480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Matthew Arnold’s </a:t>
            </a:r>
            <a:r>
              <a:rPr lang="en-US" i="1"/>
              <a:t>Dover Beach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608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>
                <a:latin typeface="Adobe Song Std L" pitchFamily="18" charset="-128"/>
                <a:ea typeface="Adobe Song Std L"/>
              </a:rPr>
              <a:t>The sea is calm to-night.</a:t>
            </a:r>
            <a:br>
              <a:rPr lang="en-US">
                <a:latin typeface="Adobe Song Std L" pitchFamily="18" charset="-128"/>
                <a:ea typeface="Adobe Song Std L" pitchFamily="18" charset="-128"/>
              </a:rPr>
            </a:br>
            <a:r>
              <a:rPr lang="en-US">
                <a:latin typeface="Adobe Song Std L" pitchFamily="18" charset="-128"/>
                <a:ea typeface="Adobe Song Std L"/>
              </a:rPr>
              <a:t>The tide is full, the moon lies fair</a:t>
            </a:r>
            <a:br>
              <a:rPr lang="en-US">
                <a:latin typeface="Adobe Song Std L" pitchFamily="18" charset="-128"/>
                <a:ea typeface="Adobe Song Std L" pitchFamily="18" charset="-128"/>
              </a:rPr>
            </a:br>
            <a:r>
              <a:rPr lang="en-US">
                <a:latin typeface="Adobe Song Std L" pitchFamily="18" charset="-128"/>
                <a:ea typeface="Adobe Song Std L"/>
              </a:rPr>
              <a:t>Upon the straits; on the French coast the light</a:t>
            </a:r>
            <a:br>
              <a:rPr lang="en-US">
                <a:latin typeface="Adobe Song Std L" pitchFamily="18" charset="-128"/>
                <a:ea typeface="Adobe Song Std L" pitchFamily="18" charset="-128"/>
              </a:rPr>
            </a:br>
            <a:r>
              <a:rPr lang="en-US">
                <a:latin typeface="Adobe Song Std L" pitchFamily="18" charset="-128"/>
                <a:ea typeface="Adobe Song Std L"/>
              </a:rPr>
              <a:t>Gleams and is gone; the cliffs of England stand;</a:t>
            </a:r>
            <a:br>
              <a:rPr lang="en-US">
                <a:latin typeface="Adobe Song Std L" pitchFamily="18" charset="-128"/>
                <a:ea typeface="Adobe Song Std L" pitchFamily="18" charset="-128"/>
              </a:rPr>
            </a:br>
            <a:r>
              <a:rPr lang="en-US">
                <a:latin typeface="Adobe Song Std L" pitchFamily="18" charset="-128"/>
                <a:ea typeface="Adobe Song Std L"/>
              </a:rPr>
              <a:t>Glimmering and vast, out in the tranquil bay.</a:t>
            </a:r>
            <a:br>
              <a:rPr lang="en-US">
                <a:latin typeface="Adobe Song Std L" pitchFamily="18" charset="-128"/>
                <a:ea typeface="Adobe Song Std L" pitchFamily="18" charset="-128"/>
              </a:rPr>
            </a:br>
            <a:r>
              <a:rPr lang="en-US">
                <a:latin typeface="Adobe Song Std L" pitchFamily="18" charset="-128"/>
                <a:ea typeface="Adobe Song Std L"/>
              </a:rPr>
              <a:t>Come to the window, sweet is the night-air!</a:t>
            </a:r>
            <a:br>
              <a:rPr lang="en-US">
                <a:latin typeface="Adobe Song Std L" pitchFamily="18" charset="-128"/>
                <a:ea typeface="Adobe Song Std L" pitchFamily="18" charset="-128"/>
              </a:rPr>
            </a:br>
            <a:r>
              <a:rPr lang="en-US">
                <a:latin typeface="Adobe Song Std L" pitchFamily="18" charset="-128"/>
                <a:ea typeface="Adobe Song Std L"/>
              </a:rPr>
              <a:t>Only, from the long line of  spray</a:t>
            </a:r>
            <a:br>
              <a:rPr lang="en-US">
                <a:latin typeface="Adobe Song Std L" pitchFamily="18" charset="-128"/>
                <a:ea typeface="Adobe Song Std L" pitchFamily="18" charset="-128"/>
              </a:rPr>
            </a:br>
            <a:r>
              <a:rPr lang="en-US">
                <a:latin typeface="Adobe Song Std L" pitchFamily="18" charset="-128"/>
                <a:ea typeface="Adobe Song Std L"/>
              </a:rPr>
              <a:t>Where the sea meets the moon-blanched land,</a:t>
            </a:r>
            <a:br>
              <a:rPr lang="en-US">
                <a:latin typeface="Adobe Song Std L" pitchFamily="18" charset="-128"/>
                <a:ea typeface="Adobe Song Std L" pitchFamily="18" charset="-128"/>
              </a:rPr>
            </a:br>
            <a:r>
              <a:rPr lang="en-US">
                <a:latin typeface="Adobe Song Std L" pitchFamily="18" charset="-128"/>
                <a:ea typeface="Adobe Song Std L"/>
              </a:rPr>
              <a:t>Listen! you hear the grating roar</a:t>
            </a:r>
            <a:br>
              <a:rPr lang="en-US">
                <a:latin typeface="Adobe Song Std L" pitchFamily="18" charset="-128"/>
                <a:ea typeface="Adobe Song Std L" pitchFamily="18" charset="-128"/>
              </a:rPr>
            </a:br>
            <a:r>
              <a:rPr lang="en-US">
                <a:latin typeface="Adobe Song Std L" pitchFamily="18" charset="-128"/>
                <a:ea typeface="Adobe Song Std L"/>
              </a:rPr>
              <a:t>Of pebbles which the waves draw back, and fling,</a:t>
            </a:r>
            <a:br>
              <a:rPr lang="en-US">
                <a:latin typeface="Adobe Song Std L" pitchFamily="18" charset="-128"/>
                <a:ea typeface="Adobe Song Std L" pitchFamily="18" charset="-128"/>
              </a:rPr>
            </a:br>
            <a:r>
              <a:rPr lang="en-US">
                <a:latin typeface="Adobe Song Std L" pitchFamily="18" charset="-128"/>
                <a:ea typeface="Adobe Song Std L"/>
              </a:rPr>
              <a:t>At their return, up the high strand,</a:t>
            </a:r>
            <a:br>
              <a:rPr lang="en-US">
                <a:latin typeface="Adobe Song Std L" pitchFamily="18" charset="-128"/>
                <a:ea typeface="Adobe Song Std L" pitchFamily="18" charset="-128"/>
              </a:rPr>
            </a:br>
            <a:r>
              <a:rPr lang="en-US">
                <a:latin typeface="Adobe Song Std L" pitchFamily="18" charset="-128"/>
                <a:ea typeface="Adobe Song Std L"/>
              </a:rPr>
              <a:t>Begin, and cease, and then again begin,</a:t>
            </a:r>
            <a:br>
              <a:rPr lang="en-US">
                <a:latin typeface="Adobe Song Std L" pitchFamily="18" charset="-128"/>
                <a:ea typeface="Adobe Song Std L" pitchFamily="18" charset="-128"/>
              </a:rPr>
            </a:br>
            <a:r>
              <a:rPr lang="en-US">
                <a:latin typeface="Adobe Song Std L" pitchFamily="18" charset="-128"/>
                <a:ea typeface="Adobe Song Std L"/>
              </a:rPr>
              <a:t>With tremulous cadence slow, and bring</a:t>
            </a:r>
            <a:br>
              <a:rPr lang="en-US">
                <a:latin typeface="Adobe Song Std L" pitchFamily="18" charset="-128"/>
                <a:ea typeface="Adobe Song Std L" pitchFamily="18" charset="-128"/>
              </a:rPr>
            </a:br>
            <a:r>
              <a:rPr lang="en-US">
                <a:latin typeface="Adobe Song Std L" pitchFamily="18" charset="-128"/>
                <a:ea typeface="Adobe Song Std L"/>
              </a:rPr>
              <a:t>The eternal note of sadness in</a:t>
            </a:r>
            <a:endParaRPr lang="x-none">
              <a:latin typeface="Adobe Song Std L" pitchFamily="18" charset="-128"/>
              <a:ea typeface="Adobe Song Std L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3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>
              <a:solidFill>
                <a:srgbClr val="000000"/>
              </a:solidFill>
              <a:latin typeface="Adobe Song Std L" pitchFamily="18" charset="-128"/>
              <a:ea typeface="Adobe Song Std L" pitchFamily="18" charset="-128"/>
              <a:cs typeface="Aljazeera" pitchFamily="2" charset="-78"/>
            </a:endParaRPr>
          </a:p>
          <a:p>
            <a:pPr marL="0" indent="0" algn="ctr">
              <a:buNone/>
            </a:pPr>
            <a:r>
              <a:rPr lang="en-US">
                <a:solidFill>
                  <a:srgbClr val="000000"/>
                </a:solidFill>
                <a:latin typeface="Adobe Song Std L" pitchFamily="18" charset="-128"/>
                <a:ea typeface="Adobe Song Std L" pitchFamily="18" charset="-128"/>
                <a:cs typeface="Aljazeera" pitchFamily="2" charset="-78"/>
              </a:rPr>
              <a:t>Sophocles long ago</a:t>
            </a:r>
            <a:br>
              <a:rPr lang="en-US">
                <a:solidFill>
                  <a:srgbClr val="000000"/>
                </a:solidFill>
                <a:latin typeface="Adobe Song Std L" pitchFamily="18" charset="-128"/>
                <a:ea typeface="Adobe Song Std L" pitchFamily="18" charset="-128"/>
                <a:cs typeface="Aljazeera" pitchFamily="2" charset="-78"/>
              </a:rPr>
            </a:br>
            <a:r>
              <a:rPr lang="en-US">
                <a:solidFill>
                  <a:srgbClr val="000000"/>
                </a:solidFill>
                <a:latin typeface="Adobe Song Std L" pitchFamily="18" charset="-128"/>
                <a:ea typeface="Adobe Song Std L" pitchFamily="18" charset="-128"/>
                <a:cs typeface="Aljazeera" pitchFamily="2" charset="-78"/>
              </a:rPr>
              <a:t>Heard it on the A </a:t>
            </a:r>
            <a:r>
              <a:rPr lang="en-US" err="1">
                <a:solidFill>
                  <a:srgbClr val="000000"/>
                </a:solidFill>
                <a:latin typeface="Adobe Song Std L" pitchFamily="18" charset="-128"/>
                <a:ea typeface="Adobe Song Std L" pitchFamily="18" charset="-128"/>
                <a:cs typeface="Aljazeera" pitchFamily="2" charset="-78"/>
              </a:rPr>
              <a:t>gaean</a:t>
            </a:r>
            <a:r>
              <a:rPr lang="en-US">
                <a:solidFill>
                  <a:srgbClr val="000000"/>
                </a:solidFill>
                <a:latin typeface="Adobe Song Std L" pitchFamily="18" charset="-128"/>
                <a:ea typeface="Adobe Song Std L" pitchFamily="18" charset="-128"/>
                <a:cs typeface="Aljazeera" pitchFamily="2" charset="-78"/>
              </a:rPr>
              <a:t>, and it brought</a:t>
            </a:r>
            <a:br>
              <a:rPr lang="en-US">
                <a:solidFill>
                  <a:srgbClr val="000000"/>
                </a:solidFill>
                <a:latin typeface="Adobe Song Std L" pitchFamily="18" charset="-128"/>
                <a:ea typeface="Adobe Song Std L" pitchFamily="18" charset="-128"/>
                <a:cs typeface="Aljazeera" pitchFamily="2" charset="-78"/>
              </a:rPr>
            </a:br>
            <a:r>
              <a:rPr lang="en-US">
                <a:solidFill>
                  <a:srgbClr val="000000"/>
                </a:solidFill>
                <a:latin typeface="Adobe Song Std L" pitchFamily="18" charset="-128"/>
                <a:ea typeface="Adobe Song Std L" pitchFamily="18" charset="-128"/>
                <a:cs typeface="Aljazeera" pitchFamily="2" charset="-78"/>
              </a:rPr>
              <a:t>Into his mind the turbid ebb and flow</a:t>
            </a:r>
            <a:br>
              <a:rPr lang="en-US">
                <a:solidFill>
                  <a:srgbClr val="000000"/>
                </a:solidFill>
                <a:latin typeface="Adobe Song Std L" pitchFamily="18" charset="-128"/>
                <a:ea typeface="Adobe Song Std L" pitchFamily="18" charset="-128"/>
                <a:cs typeface="Aljazeera" pitchFamily="2" charset="-78"/>
              </a:rPr>
            </a:br>
            <a:r>
              <a:rPr lang="en-US">
                <a:solidFill>
                  <a:srgbClr val="000000"/>
                </a:solidFill>
                <a:latin typeface="Adobe Song Std L" pitchFamily="18" charset="-128"/>
                <a:ea typeface="Adobe Song Std L" pitchFamily="18" charset="-128"/>
                <a:cs typeface="Aljazeera" pitchFamily="2" charset="-78"/>
              </a:rPr>
              <a:t>Of human misery; we</a:t>
            </a:r>
            <a:br>
              <a:rPr lang="en-US">
                <a:solidFill>
                  <a:srgbClr val="000000"/>
                </a:solidFill>
                <a:latin typeface="Adobe Song Std L" pitchFamily="18" charset="-128"/>
                <a:ea typeface="Adobe Song Std L" pitchFamily="18" charset="-128"/>
                <a:cs typeface="Aljazeera" pitchFamily="2" charset="-78"/>
              </a:rPr>
            </a:br>
            <a:r>
              <a:rPr lang="en-US">
                <a:solidFill>
                  <a:srgbClr val="000000"/>
                </a:solidFill>
                <a:latin typeface="Adobe Song Std L" pitchFamily="18" charset="-128"/>
                <a:ea typeface="Adobe Song Std L" pitchFamily="18" charset="-128"/>
                <a:cs typeface="Aljazeera" pitchFamily="2" charset="-78"/>
              </a:rPr>
              <a:t>Find also in the sound a thought,</a:t>
            </a:r>
            <a:br>
              <a:rPr lang="en-US">
                <a:solidFill>
                  <a:srgbClr val="000000"/>
                </a:solidFill>
                <a:latin typeface="Adobe Song Std L" pitchFamily="18" charset="-128"/>
                <a:ea typeface="Adobe Song Std L" pitchFamily="18" charset="-128"/>
                <a:cs typeface="Aljazeera" pitchFamily="2" charset="-78"/>
              </a:rPr>
            </a:br>
            <a:r>
              <a:rPr lang="en-US">
                <a:solidFill>
                  <a:srgbClr val="000000"/>
                </a:solidFill>
                <a:latin typeface="Adobe Song Std L" pitchFamily="18" charset="-128"/>
                <a:ea typeface="Adobe Song Std L" pitchFamily="18" charset="-128"/>
                <a:cs typeface="Aljazeera" pitchFamily="2" charset="-78"/>
              </a:rPr>
              <a:t>Hearing it by this distant northern sea</a:t>
            </a:r>
          </a:p>
          <a:p>
            <a:pPr marL="0" indent="0" algn="ctr">
              <a:buNone/>
            </a:pPr>
            <a:endParaRPr lang="x-none">
              <a:solidFill>
                <a:srgbClr val="000000"/>
              </a:solidFill>
              <a:latin typeface="Adobe Song Std L" pitchFamily="18" charset="-128"/>
              <a:ea typeface="Adobe Song Std L" pitchFamily="18" charset="-128"/>
              <a:cs typeface="Aljazeera" pitchFamily="2" charset="-78"/>
            </a:endParaRPr>
          </a:p>
          <a:p>
            <a:pPr marL="0" indent="0">
              <a:buNone/>
            </a:pPr>
            <a:endParaRPr lang="en-US">
              <a:solidFill>
                <a:srgbClr val="000000"/>
              </a:solidFill>
              <a:latin typeface="Adobe Song Std L" pitchFamily="18" charset="-128"/>
              <a:ea typeface="Adobe Song Std L" pitchFamily="18" charset="-128"/>
            </a:endParaRPr>
          </a:p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498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4943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69372"/>
            <a:ext cx="8229600" cy="5556792"/>
          </a:xfrm>
        </p:spPr>
        <p:txBody>
          <a:bodyPr>
            <a:normAutofit fontScale="62500" lnSpcReduction="20000"/>
          </a:bodyPr>
          <a:lstStyle/>
          <a:p>
            <a:r>
              <a:rPr lang="en-US"/>
              <a:t>       </a:t>
            </a:r>
            <a:r>
              <a:rPr lang="en-US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These lines are taken from </a:t>
            </a:r>
            <a:r>
              <a:rPr lang="en-US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“Dover Beach” </a:t>
            </a:r>
            <a:r>
              <a:rPr lang="en-US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by</a:t>
            </a:r>
            <a:r>
              <a:rPr lang="en-US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Matthew Arnold </a:t>
            </a:r>
            <a:r>
              <a:rPr lang="en-US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which was written in the Victorian era</a:t>
            </a:r>
            <a:r>
              <a:rPr lang="en-US"/>
              <a:t>. </a:t>
            </a:r>
            <a:r>
              <a:rPr lang="en-US">
                <a:solidFill>
                  <a:srgbClr val="FF0000"/>
                </a:solidFill>
              </a:rPr>
              <a:t>He was a prominent political and literary figure. His poem is best to introduce the Victorian vibe.</a:t>
            </a:r>
          </a:p>
          <a:p>
            <a:r>
              <a:rPr lang="en-US"/>
              <a:t>    </a:t>
            </a:r>
            <a:r>
              <a:rPr lang="en-US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</a:t>
            </a:r>
            <a:r>
              <a:rPr lang="en-US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There are many Victorian glimpses (features) in the poem. </a:t>
            </a:r>
            <a:r>
              <a:rPr lang="en-US">
                <a:solidFill>
                  <a:srgbClr val="FF0000"/>
                </a:solidFill>
              </a:rPr>
              <a:t>First, there is intellectual and spiritual doubt.  For example, </a:t>
            </a:r>
            <a:r>
              <a:rPr lang="en-US"/>
              <a:t>“</a:t>
            </a:r>
            <a:r>
              <a:rPr lang="en-US">
                <a:latin typeface="Adobe Song Std L" pitchFamily="18" charset="-128"/>
                <a:ea typeface="Adobe Song Std L" pitchFamily="18" charset="-128"/>
              </a:rPr>
              <a:t>Of pebbles which the waves draw back, and fling,/ At their return, up the high strand,/ Begin, and cease, and then again begin,” (10-12). </a:t>
            </a:r>
            <a:r>
              <a:rPr lang="en-US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</a:rPr>
              <a:t>Second, there is a sense of realism. For example, </a:t>
            </a:r>
            <a:r>
              <a:rPr lang="en-US">
                <a:latin typeface="Adobe Song Std L" pitchFamily="18" charset="-128"/>
                <a:ea typeface="Adobe Song Std L" pitchFamily="18" charset="-128"/>
              </a:rPr>
              <a:t>“Come to the window, sweet is the night-air!” and “Listen! you hear the grating roar” (6-9). </a:t>
            </a:r>
            <a:r>
              <a:rPr lang="en-US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</a:rPr>
              <a:t>Third, there is a deep sense of sadness. For example, </a:t>
            </a:r>
            <a:r>
              <a:rPr lang="en-US">
                <a:latin typeface="Adobe Song Std L" pitchFamily="18" charset="-128"/>
                <a:ea typeface="Adobe Song Std L" pitchFamily="18" charset="-128"/>
              </a:rPr>
              <a:t>“The eternal note of sadness” (12).</a:t>
            </a:r>
          </a:p>
          <a:p>
            <a:r>
              <a:rPr lang="en-US">
                <a:latin typeface="Adobe Song Std L" pitchFamily="18" charset="-128"/>
                <a:ea typeface="Adobe Song Std L" pitchFamily="18" charset="-128"/>
              </a:rPr>
              <a:t>       </a:t>
            </a:r>
            <a:r>
              <a:rPr lang="en-US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</a:rPr>
              <a:t>There are many stylistic devices in the poem. First, there is a </a:t>
            </a:r>
            <a:r>
              <a:rPr lang="en-US">
                <a:latin typeface="Adobe Song Std L" pitchFamily="18" charset="-128"/>
                <a:ea typeface="Adobe Song Std L" pitchFamily="18" charset="-128"/>
              </a:rPr>
              <a:t>metaphor</a:t>
            </a:r>
            <a:r>
              <a:rPr lang="en-US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</a:rPr>
              <a:t>. For example, </a:t>
            </a:r>
            <a:r>
              <a:rPr lang="en-US">
                <a:latin typeface="Adobe Song Std L" pitchFamily="18" charset="-128"/>
                <a:ea typeface="Adobe Song Std L" pitchFamily="18" charset="-128"/>
              </a:rPr>
              <a:t>“the sea meets the moon-blanched land,” (8). Second, there is an alliteration. For example, “Gleams and is gone” (4). Third, there is a visual imagery. For example, “The sea is calm to-night./ The tide is full, the moon lies fair” (1-2).</a:t>
            </a:r>
            <a:br>
              <a:rPr lang="en-US">
                <a:latin typeface="Adobe Song Std L" pitchFamily="18" charset="-128"/>
                <a:ea typeface="Adobe Song Std L" pitchFamily="18" charset="-128"/>
              </a:rPr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922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Matthew Arnold’s Dover Beach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</dc:creator>
  <cp:revision>1</cp:revision>
  <dcterms:created xsi:type="dcterms:W3CDTF">2015-03-10T05:56:55Z</dcterms:created>
  <dcterms:modified xsi:type="dcterms:W3CDTF">2024-09-02T08:11:33Z</dcterms:modified>
</cp:coreProperties>
</file>