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90" r:id="rId2"/>
    <p:sldId id="275" r:id="rId3"/>
    <p:sldId id="276" r:id="rId4"/>
    <p:sldId id="291" r:id="rId5"/>
    <p:sldId id="277" r:id="rId6"/>
    <p:sldId id="278" r:id="rId7"/>
    <p:sldId id="279" r:id="rId8"/>
    <p:sldId id="300" r:id="rId9"/>
    <p:sldId id="301" r:id="rId10"/>
    <p:sldId id="302" r:id="rId11"/>
    <p:sldId id="280" r:id="rId12"/>
    <p:sldId id="303" r:id="rId13"/>
    <p:sldId id="304" r:id="rId14"/>
    <p:sldId id="305"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13" autoAdjust="0"/>
    <p:restoredTop sz="94660"/>
  </p:normalViewPr>
  <p:slideViewPr>
    <p:cSldViewPr>
      <p:cViewPr>
        <p:scale>
          <a:sx n="79" d="100"/>
          <a:sy n="79" d="100"/>
        </p:scale>
        <p:origin x="727"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D02F62-28CD-45E6-B1F1-F8E61E379C2A}" type="datetimeFigureOut">
              <a:rPr lang="en-GB" smtClean="0"/>
              <a:t>2/9/24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25B17E-3953-415C-97D0-633EBEC46BAF}" type="slidenum">
              <a:rPr lang="en-GB" smtClean="0"/>
              <a:t>‹#›</a:t>
            </a:fld>
            <a:endParaRPr lang="en-GB"/>
          </a:p>
        </p:txBody>
      </p:sp>
    </p:spTree>
    <p:extLst>
      <p:ext uri="{BB962C8B-B14F-4D97-AF65-F5344CB8AC3E}">
        <p14:creationId xmlns:p14="http://schemas.microsoft.com/office/powerpoint/2010/main" val="1845667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25B17E-3953-415C-97D0-633EBEC46BAF}" type="slidenum">
              <a:rPr lang="en-GB" smtClean="0"/>
              <a:t>1</a:t>
            </a:fld>
            <a:endParaRPr lang="en-GB"/>
          </a:p>
        </p:txBody>
      </p:sp>
    </p:spTree>
    <p:extLst>
      <p:ext uri="{BB962C8B-B14F-4D97-AF65-F5344CB8AC3E}">
        <p14:creationId xmlns:p14="http://schemas.microsoft.com/office/powerpoint/2010/main" val="252802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F2E894C-FEAA-46E0-AB2D-B282A9DE9986}" type="datetimeFigureOut">
              <a:rPr lang="en-GB" smtClean="0"/>
              <a:t>2/9/24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1AC8F2-3E4C-4A17-A1C0-28A49753F6AB}" type="slidenum">
              <a:rPr lang="en-GB" smtClean="0"/>
              <a:t>‹#›</a:t>
            </a:fld>
            <a:endParaRPr lang="en-GB"/>
          </a:p>
        </p:txBody>
      </p:sp>
    </p:spTree>
    <p:extLst>
      <p:ext uri="{BB962C8B-B14F-4D97-AF65-F5344CB8AC3E}">
        <p14:creationId xmlns:p14="http://schemas.microsoft.com/office/powerpoint/2010/main" val="1675147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F2E894C-FEAA-46E0-AB2D-B282A9DE9986}" type="datetimeFigureOut">
              <a:rPr lang="en-GB" smtClean="0"/>
              <a:t>2/9/24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1AC8F2-3E4C-4A17-A1C0-28A49753F6AB}" type="slidenum">
              <a:rPr lang="en-GB" smtClean="0"/>
              <a:t>‹#›</a:t>
            </a:fld>
            <a:endParaRPr lang="en-GB"/>
          </a:p>
        </p:txBody>
      </p:sp>
    </p:spTree>
    <p:extLst>
      <p:ext uri="{BB962C8B-B14F-4D97-AF65-F5344CB8AC3E}">
        <p14:creationId xmlns:p14="http://schemas.microsoft.com/office/powerpoint/2010/main" val="3772731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2E894C-FEAA-46E0-AB2D-B282A9DE9986}" type="datetimeFigureOut">
              <a:rPr lang="en-GB" smtClean="0"/>
              <a:t>2/9/24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1AC8F2-3E4C-4A17-A1C0-28A49753F6AB}" type="slidenum">
              <a:rPr lang="en-GB" smtClean="0"/>
              <a:t>‹#›</a:t>
            </a:fld>
            <a:endParaRPr lang="en-GB"/>
          </a:p>
        </p:txBody>
      </p:sp>
    </p:spTree>
    <p:extLst>
      <p:ext uri="{BB962C8B-B14F-4D97-AF65-F5344CB8AC3E}">
        <p14:creationId xmlns:p14="http://schemas.microsoft.com/office/powerpoint/2010/main" val="1161498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F2E894C-FEAA-46E0-AB2D-B282A9DE9986}" type="datetimeFigureOut">
              <a:rPr lang="en-GB" smtClean="0"/>
              <a:t>2/9/24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1AC8F2-3E4C-4A17-A1C0-28A49753F6AB}" type="slidenum">
              <a:rPr lang="en-GB" smtClean="0"/>
              <a:t>‹#›</a:t>
            </a:fld>
            <a:endParaRPr lang="en-GB"/>
          </a:p>
        </p:txBody>
      </p:sp>
    </p:spTree>
    <p:extLst>
      <p:ext uri="{BB962C8B-B14F-4D97-AF65-F5344CB8AC3E}">
        <p14:creationId xmlns:p14="http://schemas.microsoft.com/office/powerpoint/2010/main" val="1142784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F2E894C-FEAA-46E0-AB2D-B282A9DE9986}" type="datetimeFigureOut">
              <a:rPr lang="en-GB" smtClean="0"/>
              <a:t>2/9/24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81AC8F2-3E4C-4A17-A1C0-28A49753F6AB}" type="slidenum">
              <a:rPr lang="en-GB" smtClean="0"/>
              <a:t>‹#›</a:t>
            </a:fld>
            <a:endParaRPr lang="en-GB"/>
          </a:p>
        </p:txBody>
      </p:sp>
    </p:spTree>
    <p:extLst>
      <p:ext uri="{BB962C8B-B14F-4D97-AF65-F5344CB8AC3E}">
        <p14:creationId xmlns:p14="http://schemas.microsoft.com/office/powerpoint/2010/main" val="2630587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F2E894C-FEAA-46E0-AB2D-B282A9DE9986}" type="datetimeFigureOut">
              <a:rPr lang="en-GB" smtClean="0"/>
              <a:t>2/9/24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81AC8F2-3E4C-4A17-A1C0-28A49753F6AB}" type="slidenum">
              <a:rPr lang="en-GB" smtClean="0"/>
              <a:t>‹#›</a:t>
            </a:fld>
            <a:endParaRPr lang="en-GB"/>
          </a:p>
        </p:txBody>
      </p:sp>
    </p:spTree>
    <p:extLst>
      <p:ext uri="{BB962C8B-B14F-4D97-AF65-F5344CB8AC3E}">
        <p14:creationId xmlns:p14="http://schemas.microsoft.com/office/powerpoint/2010/main" val="775829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2E894C-FEAA-46E0-AB2D-B282A9DE9986}" type="datetimeFigureOut">
              <a:rPr lang="en-GB" smtClean="0"/>
              <a:t>2/9/24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81AC8F2-3E4C-4A17-A1C0-28A49753F6AB}" type="slidenum">
              <a:rPr lang="en-GB" smtClean="0"/>
              <a:t>‹#›</a:t>
            </a:fld>
            <a:endParaRPr lang="en-GB"/>
          </a:p>
        </p:txBody>
      </p:sp>
    </p:spTree>
    <p:extLst>
      <p:ext uri="{BB962C8B-B14F-4D97-AF65-F5344CB8AC3E}">
        <p14:creationId xmlns:p14="http://schemas.microsoft.com/office/powerpoint/2010/main" val="39205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2E894C-FEAA-46E0-AB2D-B282A9DE9986}" type="datetimeFigureOut">
              <a:rPr lang="en-GB" smtClean="0"/>
              <a:t>2/9/24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1AC8F2-3E4C-4A17-A1C0-28A49753F6AB}" type="slidenum">
              <a:rPr lang="en-GB" smtClean="0"/>
              <a:t>‹#›</a:t>
            </a:fld>
            <a:endParaRPr lang="en-GB"/>
          </a:p>
        </p:txBody>
      </p:sp>
    </p:spTree>
    <p:extLst>
      <p:ext uri="{BB962C8B-B14F-4D97-AF65-F5344CB8AC3E}">
        <p14:creationId xmlns:p14="http://schemas.microsoft.com/office/powerpoint/2010/main" val="1512073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2E894C-FEAA-46E0-AB2D-B282A9DE9986}" type="datetimeFigureOut">
              <a:rPr lang="en-GB" smtClean="0"/>
              <a:t>2/9/24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1AC8F2-3E4C-4A17-A1C0-28A49753F6AB}" type="slidenum">
              <a:rPr lang="en-GB" smtClean="0"/>
              <a:t>‹#›</a:t>
            </a:fld>
            <a:endParaRPr lang="en-GB"/>
          </a:p>
        </p:txBody>
      </p:sp>
    </p:spTree>
    <p:extLst>
      <p:ext uri="{BB962C8B-B14F-4D97-AF65-F5344CB8AC3E}">
        <p14:creationId xmlns:p14="http://schemas.microsoft.com/office/powerpoint/2010/main" val="1465650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F2E894C-FEAA-46E0-AB2D-B282A9DE9986}" type="datetimeFigureOut">
              <a:rPr lang="en-GB" smtClean="0"/>
              <a:t>2/9/24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1AC8F2-3E4C-4A17-A1C0-28A49753F6AB}" type="slidenum">
              <a:rPr lang="en-GB" smtClean="0"/>
              <a:t>‹#›</a:t>
            </a:fld>
            <a:endParaRPr lang="en-GB"/>
          </a:p>
        </p:txBody>
      </p:sp>
    </p:spTree>
    <p:extLst>
      <p:ext uri="{BB962C8B-B14F-4D97-AF65-F5344CB8AC3E}">
        <p14:creationId xmlns:p14="http://schemas.microsoft.com/office/powerpoint/2010/main" val="660696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F2E894C-FEAA-46E0-AB2D-B282A9DE9986}" type="datetimeFigureOut">
              <a:rPr lang="en-GB" smtClean="0"/>
              <a:t>2/9/24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1AC8F2-3E4C-4A17-A1C0-28A49753F6AB}" type="slidenum">
              <a:rPr lang="en-GB" smtClean="0"/>
              <a:t>‹#›</a:t>
            </a:fld>
            <a:endParaRPr lang="en-GB"/>
          </a:p>
        </p:txBody>
      </p:sp>
    </p:spTree>
    <p:extLst>
      <p:ext uri="{BB962C8B-B14F-4D97-AF65-F5344CB8AC3E}">
        <p14:creationId xmlns:p14="http://schemas.microsoft.com/office/powerpoint/2010/main" val="2209959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2" descr="http://www.marvictextiles.co.uk/uploads/products/2018/Damask-Vittorio-5010-3-red_541-Large.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8000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2E894C-FEAA-46E0-AB2D-B282A9DE9986}" type="datetimeFigureOut">
              <a:rPr lang="en-GB" smtClean="0"/>
              <a:t>2/9/24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1AC8F2-3E4C-4A17-A1C0-28A49753F6AB}" type="slidenum">
              <a:rPr lang="en-GB" smtClean="0"/>
              <a:t>‹#›</a:t>
            </a:fld>
            <a:endParaRPr lang="en-GB"/>
          </a:p>
        </p:txBody>
      </p:sp>
    </p:spTree>
    <p:extLst>
      <p:ext uri="{BB962C8B-B14F-4D97-AF65-F5344CB8AC3E}">
        <p14:creationId xmlns:p14="http://schemas.microsoft.com/office/powerpoint/2010/main" val="2205213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24.media.tumblr.com/tumblr_ly5qairNJs1r7ic1ho1_5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2204864"/>
            <a:ext cx="3067803" cy="41764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26" name="Picture 2" descr="http://www.insuranceage.co.uk/IMG/101/74101/curtain.jpg?124896598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9663" y="1042394"/>
            <a:ext cx="3876652" cy="580377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2611" y="1405868"/>
            <a:ext cx="4474839" cy="5076825"/>
          </a:xfrm>
          <a:prstGeom prst="rect">
            <a:avLst/>
          </a:prstGeom>
        </p:spPr>
      </p:pic>
      <p:sp>
        <p:nvSpPr>
          <p:cNvPr id="12" name="Rectangle 2"/>
          <p:cNvSpPr>
            <a:spLocks noGrp="1" noChangeArrowheads="1"/>
          </p:cNvSpPr>
          <p:nvPr>
            <p:ph idx="1"/>
          </p:nvPr>
        </p:nvSpPr>
        <p:spPr>
          <a:xfrm>
            <a:off x="743757" y="-58118"/>
            <a:ext cx="8229600" cy="4525963"/>
          </a:xfrm>
        </p:spPr>
        <p:txBody>
          <a:bodyPr/>
          <a:lstStyle/>
          <a:p>
            <a:pPr marL="0" indent="0" eaLnBrk="1" hangingPunct="1">
              <a:buNone/>
            </a:pPr>
            <a:r>
              <a:rPr lang="en-GB" sz="7200" b="1" dirty="0">
                <a:solidFill>
                  <a:srgbClr val="FFFF00"/>
                </a:solidFill>
                <a:latin typeface="Perpetua" panose="02020502060401020303" pitchFamily="18" charset="0"/>
              </a:rPr>
              <a:t>  </a:t>
            </a:r>
            <a:r>
              <a:rPr lang="en-GB" sz="8800" b="1" u="sng" dirty="0">
                <a:solidFill>
                  <a:srgbClr val="FFFF00"/>
                </a:solidFill>
                <a:latin typeface="Edwardian Script ITC" panose="030303020407070D0804" pitchFamily="66" charset="0"/>
              </a:rPr>
              <a:t>My Last Duchess</a:t>
            </a:r>
          </a:p>
        </p:txBody>
      </p:sp>
    </p:spTree>
    <p:extLst>
      <p:ext uri="{BB962C8B-B14F-4D97-AF65-F5344CB8AC3E}">
        <p14:creationId xmlns:p14="http://schemas.microsoft.com/office/powerpoint/2010/main" val="737526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accel="20000" decel="20000" fill="hold" nodeType="clickEffect">
                                  <p:stCondLst>
                                    <p:cond delay="0"/>
                                  </p:stCondLst>
                                  <p:childTnLst>
                                    <p:anim calcmode="lin" valueType="num">
                                      <p:cBhvr additive="base">
                                        <p:cTn id="6" dur="2000"/>
                                        <p:tgtEl>
                                          <p:spTgt spid="1026"/>
                                        </p:tgtEl>
                                        <p:attrNameLst>
                                          <p:attrName>ppt_x</p:attrName>
                                        </p:attrNameLst>
                                      </p:cBhvr>
                                      <p:tavLst>
                                        <p:tav tm="0">
                                          <p:val>
                                            <p:strVal val="ppt_x"/>
                                          </p:val>
                                        </p:tav>
                                        <p:tav tm="100000">
                                          <p:val>
                                            <p:strVal val="0-ppt_w/2"/>
                                          </p:val>
                                        </p:tav>
                                      </p:tavLst>
                                    </p:anim>
                                    <p:anim calcmode="lin" valueType="num">
                                      <p:cBhvr additive="base">
                                        <p:cTn id="7" dur="2000"/>
                                        <p:tgtEl>
                                          <p:spTgt spid="1026"/>
                                        </p:tgtEl>
                                        <p:attrNameLst>
                                          <p:attrName>ppt_y</p:attrName>
                                        </p:attrNameLst>
                                      </p:cBhvr>
                                      <p:tavLst>
                                        <p:tav tm="0">
                                          <p:val>
                                            <p:strVal val="ppt_y"/>
                                          </p:val>
                                        </p:tav>
                                        <p:tav tm="100000">
                                          <p:val>
                                            <p:strVal val="ppt_y"/>
                                          </p:val>
                                        </p:tav>
                                      </p:tavLst>
                                    </p:anim>
                                    <p:set>
                                      <p:cBhvr>
                                        <p:cTn id="8" dur="1" fill="hold">
                                          <p:stCondLst>
                                            <p:cond delay="19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2743" y="1412776"/>
            <a:ext cx="8229600" cy="4525963"/>
          </a:xfrm>
        </p:spPr>
        <p:txBody>
          <a:bodyPr>
            <a:noAutofit/>
          </a:bodyPr>
          <a:lstStyle/>
          <a:p>
            <a:pPr>
              <a:lnSpc>
                <a:spcPct val="90000"/>
              </a:lnSpc>
              <a:buClr>
                <a:srgbClr val="FFFF00"/>
              </a:buClr>
              <a:buFont typeface="Wingdings" panose="05000000000000000000" pitchFamily="2" charset="2"/>
              <a:buChar char="Ø"/>
            </a:pPr>
            <a:r>
              <a:rPr lang="en-US" sz="2800" dirty="0">
                <a:solidFill>
                  <a:schemeClr val="accent6">
                    <a:lumMod val="40000"/>
                    <a:lumOff val="60000"/>
                  </a:schemeClr>
                </a:solidFill>
              </a:rPr>
              <a:t>The speaker (the Duke of Ferrara) talks to the representative of a Count whose daughter he wishes to marry. </a:t>
            </a:r>
          </a:p>
          <a:p>
            <a:pPr>
              <a:lnSpc>
                <a:spcPct val="90000"/>
              </a:lnSpc>
              <a:buClr>
                <a:srgbClr val="FFFF00"/>
              </a:buClr>
              <a:buFont typeface="Wingdings" panose="05000000000000000000" pitchFamily="2" charset="2"/>
              <a:buChar char="Ø"/>
            </a:pPr>
            <a:endParaRPr lang="en-US" sz="2800" dirty="0">
              <a:solidFill>
                <a:schemeClr val="accent6">
                  <a:lumMod val="40000"/>
                  <a:lumOff val="60000"/>
                </a:schemeClr>
              </a:solidFill>
            </a:endParaRPr>
          </a:p>
          <a:p>
            <a:pPr>
              <a:lnSpc>
                <a:spcPct val="90000"/>
              </a:lnSpc>
              <a:buClr>
                <a:srgbClr val="FFFF00"/>
              </a:buClr>
              <a:buFont typeface="Wingdings" panose="05000000000000000000" pitchFamily="2" charset="2"/>
              <a:buChar char="Ø"/>
            </a:pPr>
            <a:r>
              <a:rPr lang="en-US" sz="2800" dirty="0">
                <a:solidFill>
                  <a:schemeClr val="accent6">
                    <a:lumMod val="40000"/>
                    <a:lumOff val="60000"/>
                  </a:schemeClr>
                </a:solidFill>
              </a:rPr>
              <a:t>He shows this man a portrait of his previous wife.  The portrait is usually kept behind a curtain.</a:t>
            </a:r>
          </a:p>
          <a:p>
            <a:pPr>
              <a:lnSpc>
                <a:spcPct val="90000"/>
              </a:lnSpc>
              <a:buClr>
                <a:srgbClr val="FFFF00"/>
              </a:buClr>
              <a:buFont typeface="Wingdings" panose="05000000000000000000" pitchFamily="2" charset="2"/>
              <a:buChar char="Ø"/>
            </a:pPr>
            <a:r>
              <a:rPr lang="en-US" sz="2800" dirty="0">
                <a:solidFill>
                  <a:schemeClr val="accent6">
                    <a:lumMod val="40000"/>
                    <a:lumOff val="60000"/>
                  </a:schemeClr>
                </a:solidFill>
              </a:rPr>
              <a:t>He describes what his “last duchess” was like.</a:t>
            </a:r>
          </a:p>
          <a:p>
            <a:pPr>
              <a:lnSpc>
                <a:spcPct val="90000"/>
              </a:lnSpc>
              <a:buClr>
                <a:srgbClr val="FFFF00"/>
              </a:buClr>
              <a:buFont typeface="Wingdings" panose="05000000000000000000" pitchFamily="2" charset="2"/>
              <a:buChar char="Ø"/>
            </a:pPr>
            <a:endParaRPr lang="en-GB" sz="2800" dirty="0">
              <a:solidFill>
                <a:schemeClr val="accent6">
                  <a:lumMod val="40000"/>
                  <a:lumOff val="60000"/>
                </a:schemeClr>
              </a:solidFill>
            </a:endParaRPr>
          </a:p>
          <a:p>
            <a:pPr>
              <a:lnSpc>
                <a:spcPct val="90000"/>
              </a:lnSpc>
              <a:buClr>
                <a:srgbClr val="FFFF00"/>
              </a:buClr>
              <a:buFont typeface="Wingdings" panose="05000000000000000000" pitchFamily="2" charset="2"/>
              <a:buChar char="Ø"/>
            </a:pPr>
            <a:r>
              <a:rPr lang="en-GB" sz="2800" dirty="0">
                <a:solidFill>
                  <a:schemeClr val="accent6">
                    <a:lumMod val="40000"/>
                    <a:lumOff val="60000"/>
                  </a:schemeClr>
                </a:solidFill>
              </a:rPr>
              <a:t>   The Duke of Ferrara was a real person. He was Duke of Ferrara (in Italy) from 1559 to 1597.He was married three times and his first wife’s death was treated suspiciously – poisoning </a:t>
            </a:r>
          </a:p>
          <a:p>
            <a:pPr>
              <a:buClr>
                <a:srgbClr val="FFFF00"/>
              </a:buClr>
              <a:buFont typeface="Wingdings" panose="05000000000000000000" pitchFamily="2" charset="2"/>
              <a:buChar char="Ø"/>
            </a:pPr>
            <a:endParaRPr lang="en-US" sz="2800" dirty="0">
              <a:solidFill>
                <a:schemeClr val="accent6">
                  <a:lumMod val="40000"/>
                  <a:lumOff val="60000"/>
                </a:schemeClr>
              </a:solidFill>
            </a:endParaRPr>
          </a:p>
        </p:txBody>
      </p:sp>
      <p:sp>
        <p:nvSpPr>
          <p:cNvPr id="4" name="Rounded Rectangle 3"/>
          <p:cNvSpPr/>
          <p:nvPr/>
        </p:nvSpPr>
        <p:spPr>
          <a:xfrm>
            <a:off x="1259632" y="332656"/>
            <a:ext cx="6059016" cy="833263"/>
          </a:xfrm>
          <a:prstGeom prst="roundRect">
            <a:avLst/>
          </a:prstGeom>
          <a:solidFill>
            <a:srgbClr val="00B0F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8000" b="1" dirty="0">
                <a:solidFill>
                  <a:srgbClr val="FFFF00"/>
                </a:solidFill>
                <a:latin typeface="Edwardian Script ITC" panose="030303020407070D0804" pitchFamily="66" charset="0"/>
              </a:rPr>
              <a:t>Subject</a:t>
            </a:r>
            <a:endParaRPr lang="en-GB" sz="72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195165"/>
            <a:ext cx="1115616" cy="185051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964735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0768"/>
            <a:ext cx="8229600" cy="4925144"/>
          </a:xfrm>
        </p:spPr>
        <p:txBody>
          <a:bodyPr>
            <a:noAutofit/>
          </a:bodyPr>
          <a:lstStyle/>
          <a:p>
            <a:pPr>
              <a:buClr>
                <a:srgbClr val="FFFF00"/>
              </a:buClr>
              <a:buFont typeface="Wingdings" panose="05000000000000000000" pitchFamily="2" charset="2"/>
              <a:buChar char="Ø"/>
            </a:pPr>
            <a:r>
              <a:rPr lang="en-US" sz="2800" dirty="0">
                <a:solidFill>
                  <a:schemeClr val="accent6">
                    <a:lumMod val="40000"/>
                    <a:lumOff val="60000"/>
                  </a:schemeClr>
                </a:solidFill>
              </a:rPr>
              <a:t>The Duke is possessive – he chooses who does or does not see the Duchess – something he could not achieve when she was alive.</a:t>
            </a:r>
          </a:p>
          <a:p>
            <a:pPr>
              <a:buClr>
                <a:srgbClr val="FFFF00"/>
              </a:buClr>
              <a:buFont typeface="Wingdings" panose="05000000000000000000" pitchFamily="2" charset="2"/>
              <a:buChar char="Ø"/>
            </a:pPr>
            <a:r>
              <a:rPr lang="en-US" sz="2800" dirty="0">
                <a:solidFill>
                  <a:schemeClr val="accent6">
                    <a:lumMod val="40000"/>
                    <a:lumOff val="60000"/>
                  </a:schemeClr>
                </a:solidFill>
              </a:rPr>
              <a:t>The Duke actually sees women as possessions – this is highlighted when he refers to the sculpture of Neptune which “Claus of </a:t>
            </a:r>
            <a:r>
              <a:rPr lang="en-US" sz="2800" dirty="0" err="1">
                <a:solidFill>
                  <a:schemeClr val="accent6">
                    <a:lumMod val="40000"/>
                    <a:lumOff val="60000"/>
                  </a:schemeClr>
                </a:solidFill>
              </a:rPr>
              <a:t>Insbruck</a:t>
            </a:r>
            <a:r>
              <a:rPr lang="en-US" sz="2800" dirty="0">
                <a:solidFill>
                  <a:schemeClr val="accent6">
                    <a:lumMod val="40000"/>
                    <a:lumOff val="60000"/>
                  </a:schemeClr>
                </a:solidFill>
              </a:rPr>
              <a:t> cast in bronze for me.”  He also tells the messenger that “beauty is my object.”</a:t>
            </a:r>
          </a:p>
          <a:p>
            <a:pPr>
              <a:buClr>
                <a:srgbClr val="FFFF00"/>
              </a:buClr>
              <a:buFont typeface="Wingdings" panose="05000000000000000000" pitchFamily="2" charset="2"/>
              <a:buChar char="Ø"/>
            </a:pPr>
            <a:r>
              <a:rPr lang="en-US" sz="2800" dirty="0">
                <a:solidFill>
                  <a:schemeClr val="accent6">
                    <a:lumMod val="40000"/>
                    <a:lumOff val="60000"/>
                  </a:schemeClr>
                </a:solidFill>
              </a:rPr>
              <a:t>The Duke did not tell the Duchess that he was displeased with her </a:t>
            </a:r>
            <a:r>
              <a:rPr lang="en-US" sz="2800" dirty="0" err="1">
                <a:solidFill>
                  <a:schemeClr val="accent6">
                    <a:lumMod val="40000"/>
                    <a:lumOff val="60000"/>
                  </a:schemeClr>
                </a:solidFill>
              </a:rPr>
              <a:t>behaviour</a:t>
            </a:r>
            <a:r>
              <a:rPr lang="en-US" sz="2800" dirty="0">
                <a:solidFill>
                  <a:schemeClr val="accent6">
                    <a:lumMod val="40000"/>
                    <a:lumOff val="60000"/>
                  </a:schemeClr>
                </a:solidFill>
              </a:rPr>
              <a:t> – he thinks that he would have been “stooping” or lowering his standards</a:t>
            </a:r>
          </a:p>
        </p:txBody>
      </p:sp>
      <p:sp>
        <p:nvSpPr>
          <p:cNvPr id="4" name="Rounded Rectangle 3"/>
          <p:cNvSpPr/>
          <p:nvPr/>
        </p:nvSpPr>
        <p:spPr>
          <a:xfrm>
            <a:off x="1542492" y="332656"/>
            <a:ext cx="6059016" cy="833263"/>
          </a:xfrm>
          <a:prstGeom prst="roundRect">
            <a:avLst/>
          </a:prstGeom>
          <a:solidFill>
            <a:srgbClr val="00B0F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7200" b="1" dirty="0">
                <a:solidFill>
                  <a:srgbClr val="FFFF00"/>
                </a:solidFill>
                <a:latin typeface="Edwardian Script ITC" panose="030303020407070D0804" pitchFamily="66" charset="0"/>
              </a:rPr>
              <a:t>Key points</a:t>
            </a:r>
            <a:endParaRPr lang="en-GB" sz="72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195165"/>
            <a:ext cx="1115616" cy="185051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513468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Clr>
                <a:srgbClr val="FFFF00"/>
              </a:buClr>
              <a:buFont typeface="Wingdings" panose="05000000000000000000" pitchFamily="2" charset="2"/>
              <a:buChar char="Ø"/>
            </a:pPr>
            <a:r>
              <a:rPr lang="en-GB" sz="2800" dirty="0">
                <a:solidFill>
                  <a:schemeClr val="accent6">
                    <a:lumMod val="40000"/>
                    <a:lumOff val="60000"/>
                  </a:schemeClr>
                </a:solidFill>
              </a:rPr>
              <a:t>Browning writes in rhyming couplets of ten syllables</a:t>
            </a:r>
          </a:p>
          <a:p>
            <a:pPr>
              <a:buClr>
                <a:srgbClr val="FFFF00"/>
              </a:buClr>
              <a:buFont typeface="Wingdings" panose="05000000000000000000" pitchFamily="2" charset="2"/>
              <a:buChar char="Ø"/>
            </a:pPr>
            <a:r>
              <a:rPr lang="en-GB" sz="2800" dirty="0">
                <a:solidFill>
                  <a:schemeClr val="accent6">
                    <a:lumMod val="40000"/>
                    <a:lumOff val="60000"/>
                  </a:schemeClr>
                </a:solidFill>
              </a:rPr>
              <a:t>The enjambment reveals the compulsive attitude of the duke</a:t>
            </a:r>
          </a:p>
          <a:p>
            <a:pPr>
              <a:buClr>
                <a:srgbClr val="FFFF00"/>
              </a:buClr>
              <a:buFont typeface="Wingdings" panose="05000000000000000000" pitchFamily="2" charset="2"/>
              <a:buChar char="Ø"/>
            </a:pPr>
            <a:r>
              <a:rPr lang="en-GB" sz="2800" dirty="0">
                <a:solidFill>
                  <a:schemeClr val="accent6">
                    <a:lumMod val="40000"/>
                    <a:lumOff val="60000"/>
                  </a:schemeClr>
                </a:solidFill>
              </a:rPr>
              <a:t>The casual sounding poem shows the pride and arrogance of the aristocracy</a:t>
            </a:r>
          </a:p>
          <a:p>
            <a:pPr>
              <a:buClr>
                <a:srgbClr val="FFFF00"/>
              </a:buClr>
              <a:buFont typeface="Wingdings" panose="05000000000000000000" pitchFamily="2" charset="2"/>
              <a:buChar char="Ø"/>
            </a:pPr>
            <a:r>
              <a:rPr lang="en-GB" sz="2800" dirty="0">
                <a:solidFill>
                  <a:schemeClr val="accent6">
                    <a:lumMod val="40000"/>
                    <a:lumOff val="60000"/>
                  </a:schemeClr>
                </a:solidFill>
              </a:rPr>
              <a:t>Is a portrait of a murderer</a:t>
            </a:r>
          </a:p>
          <a:p>
            <a:pPr>
              <a:buClr>
                <a:srgbClr val="FFFF00"/>
              </a:buClr>
              <a:buFont typeface="Wingdings" panose="05000000000000000000" pitchFamily="2" charset="2"/>
              <a:buChar char="Ø"/>
            </a:pPr>
            <a:r>
              <a:rPr lang="en-GB" sz="2800" dirty="0">
                <a:solidFill>
                  <a:schemeClr val="accent6">
                    <a:lumMod val="40000"/>
                    <a:lumOff val="60000"/>
                  </a:schemeClr>
                </a:solidFill>
              </a:rPr>
              <a:t>Shows the corruption of money</a:t>
            </a:r>
          </a:p>
          <a:p>
            <a:pPr>
              <a:buClr>
                <a:srgbClr val="FFFF00"/>
              </a:buClr>
              <a:buFont typeface="Wingdings" panose="05000000000000000000" pitchFamily="2" charset="2"/>
              <a:buChar char="Ø"/>
            </a:pPr>
            <a:r>
              <a:rPr lang="en-GB" sz="2800" dirty="0">
                <a:solidFill>
                  <a:schemeClr val="accent6">
                    <a:lumMod val="40000"/>
                    <a:lumOff val="60000"/>
                  </a:schemeClr>
                </a:solidFill>
              </a:rPr>
              <a:t>Shows the domination of men over women</a:t>
            </a:r>
          </a:p>
          <a:p>
            <a:pPr marL="0" indent="0">
              <a:buNone/>
            </a:pPr>
            <a:endParaRPr lang="en-GB" sz="2800" dirty="0"/>
          </a:p>
          <a:p>
            <a:endParaRPr lang="en-US" sz="2800" dirty="0"/>
          </a:p>
        </p:txBody>
      </p:sp>
      <p:sp>
        <p:nvSpPr>
          <p:cNvPr id="4" name="Rounded Rectangle 3"/>
          <p:cNvSpPr/>
          <p:nvPr/>
        </p:nvSpPr>
        <p:spPr>
          <a:xfrm>
            <a:off x="1542492" y="332656"/>
            <a:ext cx="6059016" cy="833263"/>
          </a:xfrm>
          <a:prstGeom prst="roundRect">
            <a:avLst/>
          </a:prstGeom>
          <a:solidFill>
            <a:srgbClr val="00B0F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7200" b="1" dirty="0">
                <a:solidFill>
                  <a:srgbClr val="FFFF00"/>
                </a:solidFill>
                <a:latin typeface="Edwardian Script ITC" panose="030303020407070D0804" pitchFamily="66" charset="0"/>
              </a:rPr>
              <a:t>Key points</a:t>
            </a:r>
            <a:endParaRPr lang="en-GB" sz="72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195165"/>
            <a:ext cx="1115616" cy="185051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476002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9552" y="1259632"/>
            <a:ext cx="8190656" cy="4401205"/>
          </a:xfrm>
          <a:prstGeom prst="rect">
            <a:avLst/>
          </a:prstGeom>
        </p:spPr>
        <p:txBody>
          <a:bodyPr wrap="square">
            <a:spAutoFit/>
          </a:bodyPr>
          <a:lstStyle/>
          <a:p>
            <a:pPr marL="457200" indent="-457200">
              <a:buClr>
                <a:srgbClr val="FFFF00"/>
              </a:buClr>
              <a:buFont typeface="Wingdings" panose="05000000000000000000" pitchFamily="2" charset="2"/>
              <a:buChar char="Ø"/>
            </a:pPr>
            <a:r>
              <a:rPr lang="en-US" sz="2800" dirty="0">
                <a:solidFill>
                  <a:schemeClr val="accent6">
                    <a:lumMod val="40000"/>
                    <a:lumOff val="60000"/>
                  </a:schemeClr>
                </a:solidFill>
              </a:rPr>
              <a:t>At the beginning of the poem when the Duke is first introducing the painting he states: “Strangers like you that pictured countenance, the depth and passion of its earnest glance”(7).</a:t>
            </a:r>
          </a:p>
          <a:p>
            <a:pPr marL="457200" indent="-457200">
              <a:buClr>
                <a:srgbClr val="FFFF00"/>
              </a:buClr>
              <a:buFont typeface="Wingdings" panose="05000000000000000000" pitchFamily="2" charset="2"/>
              <a:buChar char="Ø"/>
            </a:pPr>
            <a:endParaRPr lang="en-US" sz="2800" dirty="0">
              <a:solidFill>
                <a:schemeClr val="accent6">
                  <a:lumMod val="40000"/>
                  <a:lumOff val="60000"/>
                </a:schemeClr>
              </a:solidFill>
            </a:endParaRPr>
          </a:p>
          <a:p>
            <a:pPr marL="457200" indent="-457200">
              <a:buClr>
                <a:srgbClr val="FFFF00"/>
              </a:buClr>
              <a:buFont typeface="Wingdings" panose="05000000000000000000" pitchFamily="2" charset="2"/>
              <a:buChar char="Ø"/>
            </a:pPr>
            <a:endParaRPr lang="en-US" sz="2800" dirty="0">
              <a:solidFill>
                <a:schemeClr val="accent6">
                  <a:lumMod val="40000"/>
                  <a:lumOff val="60000"/>
                </a:schemeClr>
              </a:solidFill>
            </a:endParaRPr>
          </a:p>
          <a:p>
            <a:pPr marL="457200" indent="-457200">
              <a:buClr>
                <a:srgbClr val="FFFF00"/>
              </a:buClr>
              <a:buFont typeface="Wingdings" panose="05000000000000000000" pitchFamily="2" charset="2"/>
              <a:buChar char="Ø"/>
            </a:pPr>
            <a:r>
              <a:rPr lang="en-US" sz="2800" dirty="0">
                <a:solidFill>
                  <a:schemeClr val="accent6">
                    <a:lumMod val="40000"/>
                    <a:lumOff val="60000"/>
                  </a:schemeClr>
                </a:solidFill>
              </a:rPr>
              <a:t>By the Duke referring to the painting as, it, it is implied that the Duke has developed more of a relationship with the painting, than the woman this painting represents.</a:t>
            </a:r>
          </a:p>
        </p:txBody>
      </p:sp>
      <p:sp>
        <p:nvSpPr>
          <p:cNvPr id="6" name="Rounded Rectangle 5"/>
          <p:cNvSpPr/>
          <p:nvPr/>
        </p:nvSpPr>
        <p:spPr>
          <a:xfrm>
            <a:off x="269776" y="260648"/>
            <a:ext cx="8730208" cy="833263"/>
          </a:xfrm>
          <a:prstGeom prst="roundRect">
            <a:avLst/>
          </a:prstGeom>
          <a:solidFill>
            <a:srgbClr val="00B0F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6000" b="1" dirty="0">
                <a:solidFill>
                  <a:srgbClr val="FFFF00"/>
                </a:solidFill>
                <a:latin typeface="Edwardian Script ITC" panose="030303020407070D0804" pitchFamily="66" charset="0"/>
              </a:rPr>
              <a:t>Analysis of “My last Duchess</a:t>
            </a:r>
            <a:r>
              <a:rPr lang="en-US" sz="8000" dirty="0">
                <a:solidFill>
                  <a:srgbClr val="FFFF00"/>
                </a:solidFill>
                <a:latin typeface="Edwardian Script ITC" panose="030303020407070D0804" pitchFamily="66" charset="0"/>
              </a:rPr>
              <a:t>”</a:t>
            </a:r>
            <a:endParaRPr lang="en-GB" sz="6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5085184"/>
            <a:ext cx="1115616" cy="185051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237827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600200"/>
            <a:ext cx="8507288" cy="4925144"/>
          </a:xfrm>
        </p:spPr>
        <p:txBody>
          <a:bodyPr>
            <a:noAutofit/>
          </a:bodyPr>
          <a:lstStyle/>
          <a:p>
            <a:pPr marL="892175" lvl="1" indent="-457200">
              <a:lnSpc>
                <a:spcPct val="95000"/>
              </a:lnSpc>
              <a:spcBef>
                <a:spcPct val="0"/>
              </a:spcBef>
              <a:buClr>
                <a:srgbClr val="FFFF00"/>
              </a:buClr>
              <a:buFont typeface="Wingdings" panose="05000000000000000000" pitchFamily="2" charset="2"/>
              <a:buChar char="Ø"/>
            </a:pPr>
            <a:r>
              <a:rPr lang="en-US" dirty="0">
                <a:solidFill>
                  <a:schemeClr val="accent6">
                    <a:lumMod val="20000"/>
                    <a:lumOff val="80000"/>
                  </a:schemeClr>
                </a:solidFill>
              </a:rPr>
              <a:t>Later in the Poem the Duke describes his wife’s imperfections </a:t>
            </a:r>
          </a:p>
          <a:p>
            <a:pPr marL="892175" lvl="1" indent="-457200">
              <a:lnSpc>
                <a:spcPct val="95000"/>
              </a:lnSpc>
              <a:spcBef>
                <a:spcPct val="0"/>
              </a:spcBef>
              <a:buClr>
                <a:srgbClr val="FFFF00"/>
              </a:buClr>
              <a:buFont typeface="Wingdings" panose="05000000000000000000" pitchFamily="2" charset="2"/>
              <a:buChar char="Ø"/>
            </a:pPr>
            <a:endParaRPr lang="en-US" dirty="0">
              <a:solidFill>
                <a:schemeClr val="accent6">
                  <a:lumMod val="20000"/>
                  <a:lumOff val="80000"/>
                </a:schemeClr>
              </a:solidFill>
            </a:endParaRPr>
          </a:p>
          <a:p>
            <a:pPr marL="892175" lvl="1" indent="-457200">
              <a:lnSpc>
                <a:spcPct val="95000"/>
              </a:lnSpc>
              <a:spcBef>
                <a:spcPct val="0"/>
              </a:spcBef>
              <a:buClr>
                <a:srgbClr val="FFFF00"/>
              </a:buClr>
              <a:buFont typeface="Wingdings" panose="05000000000000000000" pitchFamily="2" charset="2"/>
              <a:buChar char="Ø"/>
            </a:pPr>
            <a:r>
              <a:rPr lang="en-US" dirty="0">
                <a:solidFill>
                  <a:schemeClr val="accent6">
                    <a:lumMod val="20000"/>
                    <a:lumOff val="80000"/>
                  </a:schemeClr>
                </a:solidFill>
              </a:rPr>
              <a:t>“A heart—how shall I say?– Too soon made glad, Too easily impressed; She liked </a:t>
            </a:r>
            <a:r>
              <a:rPr lang="en-US" dirty="0" err="1">
                <a:solidFill>
                  <a:schemeClr val="accent6">
                    <a:lumMod val="20000"/>
                    <a:lumOff val="80000"/>
                  </a:schemeClr>
                </a:solidFill>
              </a:rPr>
              <a:t>whate’er</a:t>
            </a:r>
            <a:r>
              <a:rPr lang="en-US" dirty="0">
                <a:solidFill>
                  <a:schemeClr val="accent6">
                    <a:lumMod val="20000"/>
                    <a:lumOff val="80000"/>
                  </a:schemeClr>
                </a:solidFill>
              </a:rPr>
              <a:t> She looked on, and her looks went everywhere”(28). </a:t>
            </a:r>
          </a:p>
          <a:p>
            <a:pPr marL="434975" lvl="1" indent="0">
              <a:lnSpc>
                <a:spcPct val="95000"/>
              </a:lnSpc>
              <a:spcBef>
                <a:spcPct val="0"/>
              </a:spcBef>
              <a:buClr>
                <a:srgbClr val="FFFF00"/>
              </a:buClr>
              <a:buNone/>
            </a:pPr>
            <a:endParaRPr lang="en-US" dirty="0">
              <a:solidFill>
                <a:schemeClr val="accent6">
                  <a:lumMod val="20000"/>
                  <a:lumOff val="80000"/>
                </a:schemeClr>
              </a:solidFill>
            </a:endParaRPr>
          </a:p>
          <a:p>
            <a:pPr marL="892175" lvl="1" indent="-457200">
              <a:lnSpc>
                <a:spcPct val="95000"/>
              </a:lnSpc>
              <a:spcBef>
                <a:spcPct val="0"/>
              </a:spcBef>
              <a:buClr>
                <a:srgbClr val="FFFF00"/>
              </a:buClr>
              <a:buFont typeface="Wingdings" panose="05000000000000000000" pitchFamily="2" charset="2"/>
              <a:buChar char="Ø"/>
            </a:pPr>
            <a:r>
              <a:rPr lang="en-US" dirty="0">
                <a:solidFill>
                  <a:schemeClr val="accent6">
                    <a:lumMod val="20000"/>
                    <a:lumOff val="80000"/>
                  </a:schemeClr>
                </a:solidFill>
              </a:rPr>
              <a:t>The Duke blames her for not seeing any difference between being the wife of a great man or any other simple pleasure. He believes she gave all men the kind of respect that only a man with his family’s rank deserves. </a:t>
            </a:r>
          </a:p>
          <a:p>
            <a:pPr>
              <a:buClr>
                <a:srgbClr val="FFFF00"/>
              </a:buClr>
              <a:buFont typeface="Wingdings" panose="05000000000000000000" pitchFamily="2" charset="2"/>
              <a:buChar char="Ø"/>
            </a:pPr>
            <a:endParaRPr lang="en-US" dirty="0"/>
          </a:p>
        </p:txBody>
      </p:sp>
      <p:sp>
        <p:nvSpPr>
          <p:cNvPr id="4" name="Rounded Rectangle 3"/>
          <p:cNvSpPr/>
          <p:nvPr/>
        </p:nvSpPr>
        <p:spPr>
          <a:xfrm>
            <a:off x="398984" y="332656"/>
            <a:ext cx="8730208" cy="1080120"/>
          </a:xfrm>
          <a:prstGeom prst="roundRect">
            <a:avLst/>
          </a:prstGeom>
          <a:solidFill>
            <a:srgbClr val="00B0F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7200" b="1" dirty="0">
                <a:solidFill>
                  <a:srgbClr val="FFFF00"/>
                </a:solidFill>
                <a:latin typeface="Edwardian Script ITC" panose="030303020407070D0804" pitchFamily="66" charset="0"/>
              </a:rPr>
              <a:t>Analysis of “My last Duchess</a:t>
            </a:r>
            <a:r>
              <a:rPr lang="en-US" sz="9600" b="1" dirty="0">
                <a:solidFill>
                  <a:srgbClr val="FFFF00"/>
                </a:solidFill>
                <a:latin typeface="Edwardian Script ITC" panose="030303020407070D0804" pitchFamily="66" charset="0"/>
              </a:rPr>
              <a:t>”</a:t>
            </a:r>
            <a:endParaRPr lang="en-GB" sz="7200" b="1" dirty="0"/>
          </a:p>
        </p:txBody>
      </p:sp>
    </p:spTree>
    <p:extLst>
      <p:ext uri="{BB962C8B-B14F-4D97-AF65-F5344CB8AC3E}">
        <p14:creationId xmlns:p14="http://schemas.microsoft.com/office/powerpoint/2010/main" val="1949050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2070288"/>
            <a:ext cx="8479904" cy="5179880"/>
          </a:xfrm>
          <a:prstGeom prst="rect">
            <a:avLst/>
          </a:prstGeom>
        </p:spPr>
        <p:txBody>
          <a:bodyPr wrap="square">
            <a:spAutoFit/>
          </a:bodyPr>
          <a:lstStyle/>
          <a:p>
            <a:pPr marL="606425" lvl="1" indent="-457200">
              <a:lnSpc>
                <a:spcPct val="95000"/>
              </a:lnSpc>
              <a:spcBef>
                <a:spcPct val="0"/>
              </a:spcBef>
              <a:buClr>
                <a:srgbClr val="FFFF00"/>
              </a:buClr>
              <a:buFont typeface="Wingdings" panose="05000000000000000000" pitchFamily="2" charset="2"/>
              <a:buChar char="Ø"/>
            </a:pPr>
            <a:r>
              <a:rPr lang="en-US" sz="2800" dirty="0">
                <a:solidFill>
                  <a:schemeClr val="accent6">
                    <a:lumMod val="40000"/>
                    <a:lumOff val="60000"/>
                  </a:schemeClr>
                </a:solidFill>
              </a:rPr>
              <a:t>Near the end of the poem, the Duke implies the Duchess’s death</a:t>
            </a:r>
          </a:p>
          <a:p>
            <a:pPr marL="149225" lvl="1">
              <a:lnSpc>
                <a:spcPct val="95000"/>
              </a:lnSpc>
              <a:spcBef>
                <a:spcPct val="0"/>
              </a:spcBef>
              <a:buClr>
                <a:srgbClr val="FFFF00"/>
              </a:buClr>
            </a:pPr>
            <a:r>
              <a:rPr lang="en-US" sz="2800" dirty="0">
                <a:solidFill>
                  <a:schemeClr val="accent6">
                    <a:lumMod val="40000"/>
                    <a:lumOff val="60000"/>
                  </a:schemeClr>
                </a:solidFill>
              </a:rPr>
              <a:t>     “Oh sir, She smiled, no doubt </a:t>
            </a:r>
            <a:r>
              <a:rPr lang="en-US" sz="2800" dirty="0" err="1">
                <a:solidFill>
                  <a:schemeClr val="accent6">
                    <a:lumMod val="40000"/>
                    <a:lumOff val="60000"/>
                  </a:schemeClr>
                </a:solidFill>
              </a:rPr>
              <a:t>Whene’er</a:t>
            </a:r>
            <a:r>
              <a:rPr lang="en-US" sz="2800" dirty="0">
                <a:solidFill>
                  <a:schemeClr val="accent6">
                    <a:lumMod val="40000"/>
                    <a:lumOff val="60000"/>
                  </a:schemeClr>
                </a:solidFill>
              </a:rPr>
              <a:t> I passed                    her; but who passed without Much the same smile? This grew; I gave commands; Then all smiles stopped together” (45).</a:t>
            </a:r>
          </a:p>
          <a:p>
            <a:pPr marL="606425" lvl="1" indent="-457200">
              <a:lnSpc>
                <a:spcPct val="95000"/>
              </a:lnSpc>
              <a:spcBef>
                <a:spcPct val="0"/>
              </a:spcBef>
              <a:buClr>
                <a:srgbClr val="FFFF00"/>
              </a:buClr>
              <a:buFont typeface="Wingdings" panose="05000000000000000000" pitchFamily="2" charset="2"/>
              <a:buChar char="Ø"/>
            </a:pPr>
            <a:endParaRPr lang="en-US" sz="2800" dirty="0">
              <a:solidFill>
                <a:schemeClr val="accent6">
                  <a:lumMod val="40000"/>
                  <a:lumOff val="60000"/>
                </a:schemeClr>
              </a:solidFill>
            </a:endParaRPr>
          </a:p>
          <a:p>
            <a:pPr marL="606425" lvl="1" indent="-457200">
              <a:lnSpc>
                <a:spcPct val="95000"/>
              </a:lnSpc>
              <a:spcBef>
                <a:spcPct val="0"/>
              </a:spcBef>
              <a:buClr>
                <a:srgbClr val="FFFF00"/>
              </a:buClr>
              <a:buFont typeface="Wingdings" panose="05000000000000000000" pitchFamily="2" charset="2"/>
              <a:buChar char="Ø"/>
            </a:pPr>
            <a:r>
              <a:rPr lang="en-US" sz="2800" dirty="0">
                <a:solidFill>
                  <a:schemeClr val="accent6">
                    <a:lumMod val="40000"/>
                    <a:lumOff val="60000"/>
                  </a:schemeClr>
                </a:solidFill>
              </a:rPr>
              <a:t>When ‘the smiles stopped’ the audience can assume that either the Duke restricted the Duchesses behavior in a way that dampened her life, or he may have ordered her assassination</a:t>
            </a:r>
          </a:p>
          <a:p>
            <a:pPr marL="571500" indent="-571500">
              <a:lnSpc>
                <a:spcPct val="95000"/>
              </a:lnSpc>
              <a:spcBef>
                <a:spcPct val="0"/>
              </a:spcBef>
              <a:buClr>
                <a:srgbClr val="FFFF00"/>
              </a:buClr>
              <a:buFont typeface="Wingdings" panose="05000000000000000000" pitchFamily="2" charset="2"/>
              <a:buChar char="Ø"/>
            </a:pPr>
            <a:endParaRPr lang="en-US" sz="4000" dirty="0">
              <a:solidFill>
                <a:schemeClr val="accent6">
                  <a:lumMod val="40000"/>
                  <a:lumOff val="60000"/>
                </a:schemeClr>
              </a:solidFill>
            </a:endParaRPr>
          </a:p>
        </p:txBody>
      </p:sp>
      <p:sp>
        <p:nvSpPr>
          <p:cNvPr id="6" name="Rounded Rectangle 5"/>
          <p:cNvSpPr/>
          <p:nvPr/>
        </p:nvSpPr>
        <p:spPr>
          <a:xfrm>
            <a:off x="217240" y="332656"/>
            <a:ext cx="8730208" cy="1239197"/>
          </a:xfrm>
          <a:prstGeom prst="roundRect">
            <a:avLst/>
          </a:prstGeom>
          <a:solidFill>
            <a:srgbClr val="00B0F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7200" b="1" dirty="0">
                <a:solidFill>
                  <a:srgbClr val="FFFF00"/>
                </a:solidFill>
                <a:latin typeface="Edwardian Script ITC" panose="030303020407070D0804" pitchFamily="66" charset="0"/>
              </a:rPr>
              <a:t>Analysis of “My last Duchess</a:t>
            </a:r>
            <a:r>
              <a:rPr lang="en-US" sz="9600" b="1" dirty="0">
                <a:solidFill>
                  <a:srgbClr val="FFFF00"/>
                </a:solidFill>
                <a:latin typeface="Edwardian Script ITC" panose="030303020407070D0804" pitchFamily="66" charset="0"/>
              </a:rPr>
              <a:t>”</a:t>
            </a:r>
            <a:endParaRPr lang="en-GB" sz="7200" b="1" dirty="0"/>
          </a:p>
        </p:txBody>
      </p:sp>
    </p:spTree>
    <p:extLst>
      <p:ext uri="{BB962C8B-B14F-4D97-AF65-F5344CB8AC3E}">
        <p14:creationId xmlns:p14="http://schemas.microsoft.com/office/powerpoint/2010/main" val="2545139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1692275" y="260350"/>
            <a:ext cx="5111750" cy="5807075"/>
          </a:xfrm>
          <a:prstGeom prst="rect">
            <a:avLst/>
          </a:prstGeom>
          <a:solidFill>
            <a:schemeClr val="bg1">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30000"/>
              </a:lnSpc>
            </a:pPr>
            <a:r>
              <a:rPr lang="en-GB" b="1" u="sng" dirty="0"/>
              <a:t>My Last Duchess</a:t>
            </a:r>
          </a:p>
          <a:p>
            <a:pPr eaLnBrk="1" hangingPunct="1">
              <a:lnSpc>
                <a:spcPct val="130000"/>
              </a:lnSpc>
            </a:pPr>
            <a:r>
              <a:rPr lang="en-GB" dirty="0"/>
              <a:t>That's my last Duchess painted on the wall,</a:t>
            </a:r>
            <a:br>
              <a:rPr lang="en-GB" dirty="0"/>
            </a:br>
            <a:r>
              <a:rPr lang="en-GB" dirty="0"/>
              <a:t>Looking as if she were alive. I call</a:t>
            </a:r>
            <a:br>
              <a:rPr lang="en-GB" dirty="0"/>
            </a:br>
            <a:r>
              <a:rPr lang="en-GB" dirty="0"/>
              <a:t>That piece a wonder, now: Fra </a:t>
            </a:r>
            <a:r>
              <a:rPr lang="en-GB" dirty="0" err="1"/>
              <a:t>Pandolf's</a:t>
            </a:r>
            <a:r>
              <a:rPr lang="en-GB" dirty="0"/>
              <a:t> hands</a:t>
            </a:r>
            <a:br>
              <a:rPr lang="en-GB" dirty="0"/>
            </a:br>
            <a:r>
              <a:rPr lang="en-GB" dirty="0"/>
              <a:t>Worked busily a day, and there she stands.</a:t>
            </a:r>
            <a:br>
              <a:rPr lang="en-GB" dirty="0"/>
            </a:br>
            <a:r>
              <a:rPr lang="en-GB" dirty="0"/>
              <a:t>Will 't please you to sit and look at her? I said</a:t>
            </a:r>
            <a:br>
              <a:rPr lang="en-GB" dirty="0"/>
            </a:br>
            <a:r>
              <a:rPr lang="en-GB" dirty="0"/>
              <a:t>"Fra </a:t>
            </a:r>
            <a:r>
              <a:rPr lang="en-GB" dirty="0" err="1"/>
              <a:t>Pandolf</a:t>
            </a:r>
            <a:r>
              <a:rPr lang="en-GB" dirty="0"/>
              <a:t>" by design, for never read</a:t>
            </a:r>
            <a:br>
              <a:rPr lang="en-GB" dirty="0"/>
            </a:br>
            <a:r>
              <a:rPr lang="en-GB" dirty="0"/>
              <a:t>Strangers like you that pictured countenance,</a:t>
            </a:r>
            <a:br>
              <a:rPr lang="en-GB" dirty="0"/>
            </a:br>
            <a:r>
              <a:rPr lang="en-GB" dirty="0"/>
              <a:t>The depth and passion of its earnest glance,</a:t>
            </a:r>
            <a:br>
              <a:rPr lang="en-GB" dirty="0"/>
            </a:br>
            <a:r>
              <a:rPr lang="en-GB" dirty="0"/>
              <a:t>But to my self they turned (since none puts by</a:t>
            </a:r>
            <a:br>
              <a:rPr lang="en-GB" dirty="0"/>
            </a:br>
            <a:r>
              <a:rPr lang="en-GB" dirty="0"/>
              <a:t>The curtain I have drawn for you, but I)</a:t>
            </a:r>
            <a:br>
              <a:rPr lang="en-GB" dirty="0"/>
            </a:br>
            <a:r>
              <a:rPr lang="en-GB" dirty="0"/>
              <a:t>And seemed as they would ask me, if they durst,</a:t>
            </a:r>
            <a:br>
              <a:rPr lang="en-GB" dirty="0"/>
            </a:br>
            <a:r>
              <a:rPr lang="en-GB" dirty="0"/>
              <a:t>How such a glance came there; so, not the first</a:t>
            </a:r>
            <a:br>
              <a:rPr lang="en-GB" dirty="0"/>
            </a:br>
            <a:r>
              <a:rPr lang="en-GB" dirty="0"/>
              <a:t>Are you to turn and ask thus. Sir, 't was not</a:t>
            </a:r>
            <a:br>
              <a:rPr lang="en-GB" dirty="0"/>
            </a:br>
            <a:r>
              <a:rPr lang="en-GB" dirty="0"/>
              <a:t>Her husband's presence only, called that spot</a:t>
            </a:r>
            <a:br>
              <a:rPr lang="en-GB" dirty="0"/>
            </a:br>
            <a:r>
              <a:rPr lang="en-GB" dirty="0"/>
              <a:t>Of joy into the Duchess' cheek: perhaps</a:t>
            </a:r>
          </a:p>
        </p:txBody>
      </p:sp>
      <p:sp>
        <p:nvSpPr>
          <p:cNvPr id="3081" name="Text Box 9"/>
          <p:cNvSpPr txBox="1">
            <a:spLocks noChangeArrowheads="1"/>
          </p:cNvSpPr>
          <p:nvPr/>
        </p:nvSpPr>
        <p:spPr bwMode="auto">
          <a:xfrm>
            <a:off x="5508625" y="0"/>
            <a:ext cx="2592388" cy="393700"/>
          </a:xfrm>
          <a:prstGeom prst="rect">
            <a:avLst/>
          </a:prstGeom>
          <a:solidFill>
            <a:srgbClr val="993366"/>
          </a:solidFill>
          <a:ln w="57150" cmpd="thinThick">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sz="1600" b="1">
                <a:solidFill>
                  <a:srgbClr val="FFFF00"/>
                </a:solidFill>
              </a:rPr>
              <a:t>Dramatic monologue</a:t>
            </a:r>
          </a:p>
        </p:txBody>
      </p:sp>
      <p:grpSp>
        <p:nvGrpSpPr>
          <p:cNvPr id="2" name="Group 21"/>
          <p:cNvGrpSpPr>
            <a:grpSpLocks/>
          </p:cNvGrpSpPr>
          <p:nvPr/>
        </p:nvGrpSpPr>
        <p:grpSpPr bwMode="auto">
          <a:xfrm>
            <a:off x="0" y="0"/>
            <a:ext cx="2843213" cy="1052513"/>
            <a:chOff x="0" y="0"/>
            <a:chExt cx="1791" cy="663"/>
          </a:xfrm>
        </p:grpSpPr>
        <p:sp>
          <p:nvSpPr>
            <p:cNvPr id="12304" name="Text Box 5"/>
            <p:cNvSpPr txBox="1">
              <a:spLocks noChangeArrowheads="1"/>
            </p:cNvSpPr>
            <p:nvPr/>
          </p:nvSpPr>
          <p:spPr bwMode="auto">
            <a:xfrm>
              <a:off x="0" y="0"/>
              <a:ext cx="1156" cy="402"/>
            </a:xfrm>
            <a:prstGeom prst="rect">
              <a:avLst/>
            </a:prstGeom>
            <a:solidFill>
              <a:srgbClr val="993366"/>
            </a:solidFill>
            <a:ln w="57150" cmpd="thinThick">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sz="1600" b="1" dirty="0">
                  <a:solidFill>
                    <a:srgbClr val="FFFF00"/>
                  </a:solidFill>
                </a:rPr>
                <a:t>The Duke is very possessive</a:t>
              </a:r>
            </a:p>
          </p:txBody>
        </p:sp>
        <p:sp>
          <p:nvSpPr>
            <p:cNvPr id="12305" name="Line 6"/>
            <p:cNvSpPr>
              <a:spLocks noChangeShapeType="1"/>
            </p:cNvSpPr>
            <p:nvPr/>
          </p:nvSpPr>
          <p:spPr bwMode="auto">
            <a:xfrm>
              <a:off x="1202" y="164"/>
              <a:ext cx="453" cy="31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06" name="Oval 10"/>
            <p:cNvSpPr>
              <a:spLocks noChangeArrowheads="1"/>
            </p:cNvSpPr>
            <p:nvPr/>
          </p:nvSpPr>
          <p:spPr bwMode="auto">
            <a:xfrm>
              <a:off x="1474" y="436"/>
              <a:ext cx="317" cy="227"/>
            </a:xfrm>
            <a:prstGeom prst="ellipse">
              <a:avLst/>
            </a:prstGeom>
            <a:noFill/>
            <a:ln w="28575">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grpSp>
        <p:nvGrpSpPr>
          <p:cNvPr id="3" name="Group 15"/>
          <p:cNvGrpSpPr>
            <a:grpSpLocks/>
          </p:cNvGrpSpPr>
          <p:nvPr/>
        </p:nvGrpSpPr>
        <p:grpSpPr bwMode="auto">
          <a:xfrm>
            <a:off x="1835150" y="3284538"/>
            <a:ext cx="7094538" cy="1371600"/>
            <a:chOff x="1156" y="2069"/>
            <a:chExt cx="4469" cy="864"/>
          </a:xfrm>
        </p:grpSpPr>
        <p:sp>
          <p:nvSpPr>
            <p:cNvPr id="12301" name="Text Box 12"/>
            <p:cNvSpPr txBox="1">
              <a:spLocks noChangeArrowheads="1"/>
            </p:cNvSpPr>
            <p:nvPr/>
          </p:nvSpPr>
          <p:spPr bwMode="auto">
            <a:xfrm>
              <a:off x="4241" y="2069"/>
              <a:ext cx="1384" cy="864"/>
            </a:xfrm>
            <a:prstGeom prst="rect">
              <a:avLst/>
            </a:prstGeom>
            <a:solidFill>
              <a:srgbClr val="993366"/>
            </a:solidFill>
            <a:ln w="57150" cmpd="thinThick">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sz="1600" b="1">
                  <a:solidFill>
                    <a:srgbClr val="FFFF00"/>
                  </a:solidFill>
                </a:rPr>
                <a:t>There is a reason for drawing the curtain, it’s so the person can see his prized possession</a:t>
              </a:r>
            </a:p>
          </p:txBody>
        </p:sp>
        <p:sp>
          <p:nvSpPr>
            <p:cNvPr id="12302" name="Line 13"/>
            <p:cNvSpPr>
              <a:spLocks noChangeShapeType="1"/>
            </p:cNvSpPr>
            <p:nvPr/>
          </p:nvSpPr>
          <p:spPr bwMode="auto">
            <a:xfrm>
              <a:off x="2744" y="2478"/>
              <a:ext cx="122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3" name="Line 14"/>
            <p:cNvSpPr>
              <a:spLocks noChangeShapeType="1"/>
            </p:cNvSpPr>
            <p:nvPr/>
          </p:nvSpPr>
          <p:spPr bwMode="auto">
            <a:xfrm>
              <a:off x="1156" y="2659"/>
              <a:ext cx="240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 name="Group 22"/>
          <p:cNvGrpSpPr>
            <a:grpSpLocks/>
          </p:cNvGrpSpPr>
          <p:nvPr/>
        </p:nvGrpSpPr>
        <p:grpSpPr bwMode="auto">
          <a:xfrm>
            <a:off x="2843213" y="620713"/>
            <a:ext cx="5795962" cy="1944687"/>
            <a:chOff x="1791" y="391"/>
            <a:chExt cx="3651" cy="1225"/>
          </a:xfrm>
        </p:grpSpPr>
        <p:sp>
          <p:nvSpPr>
            <p:cNvPr id="12298" name="Text Box 7"/>
            <p:cNvSpPr txBox="1">
              <a:spLocks noChangeArrowheads="1"/>
            </p:cNvSpPr>
            <p:nvPr/>
          </p:nvSpPr>
          <p:spPr bwMode="auto">
            <a:xfrm>
              <a:off x="4286" y="391"/>
              <a:ext cx="1156" cy="864"/>
            </a:xfrm>
            <a:prstGeom prst="rect">
              <a:avLst/>
            </a:prstGeom>
            <a:solidFill>
              <a:srgbClr val="993366"/>
            </a:solidFill>
            <a:ln w="57150" cmpd="thinThick">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sz="1600" b="1">
                  <a:solidFill>
                    <a:srgbClr val="FFFF00"/>
                  </a:solidFill>
                </a:rPr>
                <a:t>An imaginary artist, name dropping: everything has monetary value</a:t>
              </a:r>
            </a:p>
          </p:txBody>
        </p:sp>
        <p:sp>
          <p:nvSpPr>
            <p:cNvPr id="12299" name="Line 8"/>
            <p:cNvSpPr>
              <a:spLocks noChangeShapeType="1"/>
            </p:cNvSpPr>
            <p:nvPr/>
          </p:nvSpPr>
          <p:spPr bwMode="auto">
            <a:xfrm flipH="1">
              <a:off x="3061" y="799"/>
              <a:ext cx="1180" cy="13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00" name="Line 16"/>
            <p:cNvSpPr>
              <a:spLocks noChangeShapeType="1"/>
            </p:cNvSpPr>
            <p:nvPr/>
          </p:nvSpPr>
          <p:spPr bwMode="auto">
            <a:xfrm flipH="1">
              <a:off x="1791" y="799"/>
              <a:ext cx="2450" cy="81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5" name="Group 23"/>
          <p:cNvGrpSpPr>
            <a:grpSpLocks/>
          </p:cNvGrpSpPr>
          <p:nvPr/>
        </p:nvGrpSpPr>
        <p:grpSpPr bwMode="auto">
          <a:xfrm>
            <a:off x="250825" y="2997200"/>
            <a:ext cx="3384550" cy="882650"/>
            <a:chOff x="158" y="1888"/>
            <a:chExt cx="2132" cy="556"/>
          </a:xfrm>
        </p:grpSpPr>
        <p:sp>
          <p:nvSpPr>
            <p:cNvPr id="12296" name="Text Box 17"/>
            <p:cNvSpPr txBox="1">
              <a:spLocks noChangeArrowheads="1"/>
            </p:cNvSpPr>
            <p:nvPr/>
          </p:nvSpPr>
          <p:spPr bwMode="auto">
            <a:xfrm>
              <a:off x="158" y="1888"/>
              <a:ext cx="817" cy="556"/>
            </a:xfrm>
            <a:prstGeom prst="rect">
              <a:avLst/>
            </a:prstGeom>
            <a:solidFill>
              <a:srgbClr val="993366"/>
            </a:solidFill>
            <a:ln w="57150" cmpd="thinThick">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sz="1600" b="1">
                  <a:solidFill>
                    <a:srgbClr val="FFFF00"/>
                  </a:solidFill>
                </a:rPr>
                <a:t>He likes beautiful things</a:t>
              </a:r>
            </a:p>
          </p:txBody>
        </p:sp>
        <p:sp>
          <p:nvSpPr>
            <p:cNvPr id="12297" name="Line 18"/>
            <p:cNvSpPr>
              <a:spLocks noChangeShapeType="1"/>
            </p:cNvSpPr>
            <p:nvPr/>
          </p:nvSpPr>
          <p:spPr bwMode="auto">
            <a:xfrm>
              <a:off x="1020" y="2069"/>
              <a:ext cx="1270" cy="4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4072" y="5007488"/>
            <a:ext cx="1115616" cy="185051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5059080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81"/>
                                        </p:tgtEl>
                                        <p:attrNameLst>
                                          <p:attrName>style.visibility</p:attrName>
                                        </p:attrNameLst>
                                      </p:cBhvr>
                                      <p:to>
                                        <p:strVal val="visible"/>
                                      </p:to>
                                    </p:set>
                                    <p:animEffect transition="in" filter="checkerboard(across)">
                                      <p:cBhvr>
                                        <p:cTn id="7" dur="500"/>
                                        <p:tgtEl>
                                          <p:spTgt spid="30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heckerboard(across)">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heckerboard(across)">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ChangeArrowheads="1"/>
          </p:cNvSpPr>
          <p:nvPr/>
        </p:nvSpPr>
        <p:spPr bwMode="auto">
          <a:xfrm>
            <a:off x="1835150" y="336550"/>
            <a:ext cx="5976938" cy="6164263"/>
          </a:xfrm>
          <a:prstGeom prst="rect">
            <a:avLst/>
          </a:prstGeom>
          <a:solidFill>
            <a:schemeClr val="bg1">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130000"/>
              </a:lnSpc>
            </a:pPr>
            <a:r>
              <a:rPr lang="en-GB"/>
              <a:t>Fra Pandolf chanced to say, "Her mantle laps</a:t>
            </a:r>
            <a:br>
              <a:rPr lang="en-GB"/>
            </a:br>
            <a:r>
              <a:rPr lang="en-GB"/>
              <a:t>Over my lady's wrist too much," or "Paint</a:t>
            </a:r>
            <a:br>
              <a:rPr lang="en-GB"/>
            </a:br>
            <a:r>
              <a:rPr lang="en-GB"/>
              <a:t>Must never hope to reproduce the faint</a:t>
            </a:r>
            <a:br>
              <a:rPr lang="en-GB"/>
            </a:br>
            <a:r>
              <a:rPr lang="en-GB"/>
              <a:t>Half-flush that dies along her throat:" such stuff</a:t>
            </a:r>
            <a:br>
              <a:rPr lang="en-GB"/>
            </a:br>
            <a:r>
              <a:rPr lang="en-GB"/>
              <a:t>Was courtesy, she thought, and cause enough</a:t>
            </a:r>
            <a:br>
              <a:rPr lang="en-GB"/>
            </a:br>
            <a:r>
              <a:rPr lang="en-GB"/>
              <a:t>For calling up that spot of joy. She had</a:t>
            </a:r>
            <a:br>
              <a:rPr lang="en-GB"/>
            </a:br>
            <a:r>
              <a:rPr lang="en-GB"/>
              <a:t>A heart--how shall I say?--too soon made glad,</a:t>
            </a:r>
            <a:br>
              <a:rPr lang="en-GB"/>
            </a:br>
            <a:r>
              <a:rPr lang="en-GB"/>
              <a:t>Too easily impressed: she liked whate'er</a:t>
            </a:r>
            <a:br>
              <a:rPr lang="en-GB"/>
            </a:br>
            <a:r>
              <a:rPr lang="en-GB"/>
              <a:t>She looked on, and her looks went everywhere.</a:t>
            </a:r>
            <a:br>
              <a:rPr lang="en-GB"/>
            </a:br>
            <a:r>
              <a:rPr lang="en-GB"/>
              <a:t>Sir, 't was all one! My favor at her breast,</a:t>
            </a:r>
            <a:br>
              <a:rPr lang="en-GB"/>
            </a:br>
            <a:r>
              <a:rPr lang="en-GB"/>
              <a:t>The bough of cherries some officious fool</a:t>
            </a:r>
            <a:br>
              <a:rPr lang="en-GB"/>
            </a:br>
            <a:r>
              <a:rPr lang="en-GB"/>
              <a:t>Broke in the orchard for her, the white mule</a:t>
            </a:r>
            <a:br>
              <a:rPr lang="en-GB"/>
            </a:br>
            <a:r>
              <a:rPr lang="en-GB"/>
              <a:t>She rode with round the terrace--all and each</a:t>
            </a:r>
            <a:br>
              <a:rPr lang="en-GB"/>
            </a:br>
            <a:r>
              <a:rPr lang="en-GB"/>
              <a:t>Would draw from her alike the approving speech,</a:t>
            </a:r>
            <a:br>
              <a:rPr lang="en-GB"/>
            </a:br>
            <a:r>
              <a:rPr lang="en-GB"/>
              <a:t>Or blush, at least. She thanked men,--good! but thanked</a:t>
            </a:r>
            <a:br>
              <a:rPr lang="en-GB"/>
            </a:br>
            <a:r>
              <a:rPr lang="en-GB"/>
              <a:t>Somehow,--I know not how--as if she ranked</a:t>
            </a:r>
            <a:br>
              <a:rPr lang="en-GB"/>
            </a:br>
            <a:r>
              <a:rPr lang="en-GB"/>
              <a:t>My gift of a nine-hundred-years-old name</a:t>
            </a:r>
          </a:p>
        </p:txBody>
      </p:sp>
      <p:grpSp>
        <p:nvGrpSpPr>
          <p:cNvPr id="2" name="Group 8"/>
          <p:cNvGrpSpPr>
            <a:grpSpLocks/>
          </p:cNvGrpSpPr>
          <p:nvPr/>
        </p:nvGrpSpPr>
        <p:grpSpPr bwMode="auto">
          <a:xfrm>
            <a:off x="1979613" y="2924175"/>
            <a:ext cx="6696075" cy="1371600"/>
            <a:chOff x="1247" y="1842"/>
            <a:chExt cx="4218" cy="864"/>
          </a:xfrm>
        </p:grpSpPr>
        <p:sp>
          <p:nvSpPr>
            <p:cNvPr id="13331" name="Text Box 5"/>
            <p:cNvSpPr txBox="1">
              <a:spLocks noChangeArrowheads="1"/>
            </p:cNvSpPr>
            <p:nvPr/>
          </p:nvSpPr>
          <p:spPr bwMode="auto">
            <a:xfrm>
              <a:off x="4286" y="1842"/>
              <a:ext cx="1179" cy="864"/>
            </a:xfrm>
            <a:prstGeom prst="rect">
              <a:avLst/>
            </a:prstGeom>
            <a:solidFill>
              <a:srgbClr val="993366"/>
            </a:solidFill>
            <a:ln w="57150" cmpd="thinThick">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sz="1600" b="1">
                  <a:solidFill>
                    <a:srgbClr val="FFFF00"/>
                  </a:solidFill>
                </a:rPr>
                <a:t>The Duke’s jealousy; he starts to reveal more than he planned</a:t>
              </a:r>
            </a:p>
          </p:txBody>
        </p:sp>
        <p:sp>
          <p:nvSpPr>
            <p:cNvPr id="13332" name="Line 6"/>
            <p:cNvSpPr>
              <a:spLocks noChangeShapeType="1"/>
            </p:cNvSpPr>
            <p:nvPr/>
          </p:nvSpPr>
          <p:spPr bwMode="auto">
            <a:xfrm>
              <a:off x="2699" y="2069"/>
              <a:ext cx="1043" cy="0"/>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33" name="Line 7"/>
            <p:cNvSpPr>
              <a:spLocks noChangeShapeType="1"/>
            </p:cNvSpPr>
            <p:nvPr/>
          </p:nvSpPr>
          <p:spPr bwMode="auto">
            <a:xfrm>
              <a:off x="1247" y="2251"/>
              <a:ext cx="2948" cy="0"/>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106" name="Text Box 10"/>
          <p:cNvSpPr txBox="1">
            <a:spLocks noChangeArrowheads="1"/>
          </p:cNvSpPr>
          <p:nvPr/>
        </p:nvSpPr>
        <p:spPr bwMode="auto">
          <a:xfrm>
            <a:off x="179388" y="2924175"/>
            <a:ext cx="1584325" cy="1616075"/>
          </a:xfrm>
          <a:prstGeom prst="rect">
            <a:avLst/>
          </a:prstGeom>
          <a:solidFill>
            <a:srgbClr val="993366"/>
          </a:solidFill>
          <a:ln w="57150" cmpd="thinThick">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sz="1600" b="1">
                <a:solidFill>
                  <a:srgbClr val="FFFF00"/>
                </a:solidFill>
              </a:rPr>
              <a:t>Her only crime was enjoying life and not respecting his rank/title</a:t>
            </a:r>
          </a:p>
        </p:txBody>
      </p:sp>
      <p:grpSp>
        <p:nvGrpSpPr>
          <p:cNvPr id="3" name="Group 21"/>
          <p:cNvGrpSpPr>
            <a:grpSpLocks/>
          </p:cNvGrpSpPr>
          <p:nvPr/>
        </p:nvGrpSpPr>
        <p:grpSpPr bwMode="auto">
          <a:xfrm>
            <a:off x="1835150" y="4292600"/>
            <a:ext cx="7308850" cy="2565400"/>
            <a:chOff x="1156" y="2704"/>
            <a:chExt cx="4604" cy="1616"/>
          </a:xfrm>
        </p:grpSpPr>
        <p:sp>
          <p:nvSpPr>
            <p:cNvPr id="13325" name="Line 11"/>
            <p:cNvSpPr>
              <a:spLocks noChangeShapeType="1"/>
            </p:cNvSpPr>
            <p:nvPr/>
          </p:nvSpPr>
          <p:spPr bwMode="auto">
            <a:xfrm>
              <a:off x="1247" y="2750"/>
              <a:ext cx="2586" cy="0"/>
            </a:xfrm>
            <a:prstGeom prst="line">
              <a:avLst/>
            </a:prstGeom>
            <a:noFill/>
            <a:ln w="28575">
              <a:solidFill>
                <a:srgbClr val="8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26" name="Line 12"/>
            <p:cNvSpPr>
              <a:spLocks noChangeShapeType="1"/>
            </p:cNvSpPr>
            <p:nvPr/>
          </p:nvSpPr>
          <p:spPr bwMode="auto">
            <a:xfrm>
              <a:off x="1202" y="2976"/>
              <a:ext cx="1814" cy="0"/>
            </a:xfrm>
            <a:prstGeom prst="line">
              <a:avLst/>
            </a:prstGeom>
            <a:noFill/>
            <a:ln w="28575">
              <a:solidFill>
                <a:srgbClr val="8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27" name="Line 14"/>
            <p:cNvSpPr>
              <a:spLocks noChangeShapeType="1"/>
            </p:cNvSpPr>
            <p:nvPr/>
          </p:nvSpPr>
          <p:spPr bwMode="auto">
            <a:xfrm>
              <a:off x="1156" y="4110"/>
              <a:ext cx="2586" cy="0"/>
            </a:xfrm>
            <a:prstGeom prst="line">
              <a:avLst/>
            </a:prstGeom>
            <a:noFill/>
            <a:ln w="28575">
              <a:solidFill>
                <a:srgbClr val="8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28" name="Text Box 16"/>
            <p:cNvSpPr txBox="1">
              <a:spLocks noChangeArrowheads="1"/>
            </p:cNvSpPr>
            <p:nvPr/>
          </p:nvSpPr>
          <p:spPr bwMode="auto">
            <a:xfrm>
              <a:off x="4172" y="3610"/>
              <a:ext cx="1588" cy="710"/>
            </a:xfrm>
            <a:prstGeom prst="rect">
              <a:avLst/>
            </a:prstGeom>
            <a:solidFill>
              <a:srgbClr val="993366"/>
            </a:solidFill>
            <a:ln w="57150" cmpd="thinThick">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sz="1600" b="1">
                  <a:solidFill>
                    <a:srgbClr val="FFFF00"/>
                  </a:solidFill>
                </a:rPr>
                <a:t>Contrast: genuine romance or a posh title, he expects her to value the latter more</a:t>
              </a:r>
            </a:p>
          </p:txBody>
        </p:sp>
        <p:sp>
          <p:nvSpPr>
            <p:cNvPr id="13329" name="Line 17"/>
            <p:cNvSpPr>
              <a:spLocks noChangeShapeType="1"/>
            </p:cNvSpPr>
            <p:nvPr/>
          </p:nvSpPr>
          <p:spPr bwMode="auto">
            <a:xfrm flipH="1" flipV="1">
              <a:off x="3923" y="2704"/>
              <a:ext cx="1134" cy="90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330" name="Line 18"/>
            <p:cNvSpPr>
              <a:spLocks noChangeShapeType="1"/>
            </p:cNvSpPr>
            <p:nvPr/>
          </p:nvSpPr>
          <p:spPr bwMode="auto">
            <a:xfrm flipH="1">
              <a:off x="3833" y="4065"/>
              <a:ext cx="31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4" name="Group 26"/>
          <p:cNvGrpSpPr>
            <a:grpSpLocks/>
          </p:cNvGrpSpPr>
          <p:nvPr/>
        </p:nvGrpSpPr>
        <p:grpSpPr bwMode="auto">
          <a:xfrm>
            <a:off x="0" y="5589588"/>
            <a:ext cx="2195513" cy="1127125"/>
            <a:chOff x="0" y="3521"/>
            <a:chExt cx="1383" cy="710"/>
          </a:xfrm>
        </p:grpSpPr>
        <p:sp>
          <p:nvSpPr>
            <p:cNvPr id="13323" name="Text Box 19"/>
            <p:cNvSpPr txBox="1">
              <a:spLocks noChangeArrowheads="1"/>
            </p:cNvSpPr>
            <p:nvPr/>
          </p:nvSpPr>
          <p:spPr bwMode="auto">
            <a:xfrm>
              <a:off x="0" y="3521"/>
              <a:ext cx="1066" cy="710"/>
            </a:xfrm>
            <a:prstGeom prst="rect">
              <a:avLst/>
            </a:prstGeom>
            <a:solidFill>
              <a:srgbClr val="993366"/>
            </a:solidFill>
            <a:ln w="57150" cmpd="thinThick">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sz="1600" b="1">
                  <a:solidFill>
                    <a:srgbClr val="FFFF00"/>
                  </a:solidFill>
                </a:rPr>
                <a:t>His only pride is in his wealthy family name</a:t>
              </a:r>
            </a:p>
          </p:txBody>
        </p:sp>
        <p:sp>
          <p:nvSpPr>
            <p:cNvPr id="13324" name="Line 20"/>
            <p:cNvSpPr>
              <a:spLocks noChangeShapeType="1"/>
            </p:cNvSpPr>
            <p:nvPr/>
          </p:nvSpPr>
          <p:spPr bwMode="auto">
            <a:xfrm flipV="1">
              <a:off x="1066" y="4156"/>
              <a:ext cx="317" cy="4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5" name="Group 25"/>
          <p:cNvGrpSpPr>
            <a:grpSpLocks/>
          </p:cNvGrpSpPr>
          <p:nvPr/>
        </p:nvGrpSpPr>
        <p:grpSpPr bwMode="auto">
          <a:xfrm>
            <a:off x="3779838" y="404813"/>
            <a:ext cx="4968875" cy="1871662"/>
            <a:chOff x="2381" y="255"/>
            <a:chExt cx="3130" cy="1179"/>
          </a:xfrm>
        </p:grpSpPr>
        <p:sp>
          <p:nvSpPr>
            <p:cNvPr id="13320" name="Text Box 22"/>
            <p:cNvSpPr txBox="1">
              <a:spLocks noChangeArrowheads="1"/>
            </p:cNvSpPr>
            <p:nvPr/>
          </p:nvSpPr>
          <p:spPr bwMode="auto">
            <a:xfrm>
              <a:off x="4241" y="255"/>
              <a:ext cx="1270" cy="710"/>
            </a:xfrm>
            <a:prstGeom prst="rect">
              <a:avLst/>
            </a:prstGeom>
            <a:solidFill>
              <a:srgbClr val="993366"/>
            </a:solidFill>
            <a:ln w="57150" cmpd="thinThick">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sz="1600" b="1">
                  <a:solidFill>
                    <a:srgbClr val="FFFF00"/>
                  </a:solidFill>
                </a:rPr>
                <a:t>She was a modest person who got embarrassed by compliments</a:t>
              </a:r>
            </a:p>
          </p:txBody>
        </p:sp>
        <p:sp>
          <p:nvSpPr>
            <p:cNvPr id="13321" name="Line 23"/>
            <p:cNvSpPr>
              <a:spLocks noChangeShapeType="1"/>
            </p:cNvSpPr>
            <p:nvPr/>
          </p:nvSpPr>
          <p:spPr bwMode="auto">
            <a:xfrm flipH="1">
              <a:off x="2880" y="935"/>
              <a:ext cx="1315" cy="49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322" name="Line 24"/>
            <p:cNvSpPr>
              <a:spLocks noChangeShapeType="1"/>
            </p:cNvSpPr>
            <p:nvPr/>
          </p:nvSpPr>
          <p:spPr bwMode="auto">
            <a:xfrm flipH="1">
              <a:off x="2381" y="709"/>
              <a:ext cx="1814" cy="2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503" y="155312"/>
            <a:ext cx="1115616" cy="185051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642934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heckerboard(across)">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heckerboard(across)">
                                      <p:cBhvr>
                                        <p:cTn id="22" dur="500"/>
                                        <p:tgtEl>
                                          <p:spTgt spid="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4106"/>
                                        </p:tgtEl>
                                        <p:attrNameLst>
                                          <p:attrName>style.visibility</p:attrName>
                                        </p:attrNameLst>
                                      </p:cBhvr>
                                      <p:to>
                                        <p:strVal val="visible"/>
                                      </p:to>
                                    </p:set>
                                    <p:animEffect transition="in" filter="checkerboard(across)">
                                      <p:cBhvr>
                                        <p:cTn id="27" dur="500"/>
                                        <p:tgtEl>
                                          <p:spTgt spid="4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1619250" y="404813"/>
            <a:ext cx="5761038" cy="5449887"/>
          </a:xfrm>
          <a:prstGeom prst="rect">
            <a:avLst/>
          </a:prstGeom>
          <a:solidFill>
            <a:schemeClr val="bg1">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130000"/>
              </a:lnSpc>
            </a:pPr>
            <a:r>
              <a:rPr lang="en-GB"/>
              <a:t>With anybody's gift. Who'd stoop to blame</a:t>
            </a:r>
            <a:br>
              <a:rPr lang="en-GB"/>
            </a:br>
            <a:r>
              <a:rPr lang="en-GB"/>
              <a:t>This sort of trifling? Even had you skill</a:t>
            </a:r>
            <a:br>
              <a:rPr lang="en-GB"/>
            </a:br>
            <a:r>
              <a:rPr lang="en-GB"/>
              <a:t>In speech--(which I have not)--to make your will</a:t>
            </a:r>
            <a:br>
              <a:rPr lang="en-GB"/>
            </a:br>
            <a:r>
              <a:rPr lang="en-GB"/>
              <a:t>Quite clear to such an one, and say, "Just this</a:t>
            </a:r>
            <a:br>
              <a:rPr lang="en-GB"/>
            </a:br>
            <a:r>
              <a:rPr lang="en-GB"/>
              <a:t>Or that in you disgusts me; here you miss,</a:t>
            </a:r>
            <a:br>
              <a:rPr lang="en-GB"/>
            </a:br>
            <a:r>
              <a:rPr lang="en-GB"/>
              <a:t>Or there exceed the mark"--and if she let</a:t>
            </a:r>
            <a:br>
              <a:rPr lang="en-GB"/>
            </a:br>
            <a:r>
              <a:rPr lang="en-GB"/>
              <a:t>Herself be lessoned so, nor plainly set</a:t>
            </a:r>
            <a:br>
              <a:rPr lang="en-GB"/>
            </a:br>
            <a:r>
              <a:rPr lang="en-GB"/>
              <a:t>Her wits to yours, forsooth, and made excuse,</a:t>
            </a:r>
            <a:br>
              <a:rPr lang="en-GB"/>
            </a:br>
            <a:r>
              <a:rPr lang="en-GB"/>
              <a:t>--E'en then would be some stooping; and I choose</a:t>
            </a:r>
            <a:br>
              <a:rPr lang="en-GB"/>
            </a:br>
            <a:r>
              <a:rPr lang="en-GB"/>
              <a:t>Never to stoop. Oh sir, she smiled, no doubt,</a:t>
            </a:r>
            <a:br>
              <a:rPr lang="en-GB"/>
            </a:br>
            <a:r>
              <a:rPr lang="en-GB"/>
              <a:t>Whene'er I passed her; but who passed without</a:t>
            </a:r>
            <a:br>
              <a:rPr lang="en-GB"/>
            </a:br>
            <a:r>
              <a:rPr lang="en-GB"/>
              <a:t>Much the same smile? This grew; I gave commands;</a:t>
            </a:r>
            <a:br>
              <a:rPr lang="en-GB"/>
            </a:br>
            <a:r>
              <a:rPr lang="en-GB"/>
              <a:t>Then all smiles stopped together. There she stands</a:t>
            </a:r>
            <a:br>
              <a:rPr lang="en-GB"/>
            </a:br>
            <a:r>
              <a:rPr lang="en-GB"/>
              <a:t>As if alive. Will 't please you rise? We'll meet</a:t>
            </a:r>
            <a:br>
              <a:rPr lang="en-GB"/>
            </a:br>
            <a:r>
              <a:rPr lang="en-GB"/>
              <a:t>The company below, then. I repeat,</a:t>
            </a:r>
          </a:p>
        </p:txBody>
      </p:sp>
      <p:grpSp>
        <p:nvGrpSpPr>
          <p:cNvPr id="2" name="Group 20"/>
          <p:cNvGrpSpPr>
            <a:grpSpLocks/>
          </p:cNvGrpSpPr>
          <p:nvPr/>
        </p:nvGrpSpPr>
        <p:grpSpPr bwMode="auto">
          <a:xfrm>
            <a:off x="4284663" y="692150"/>
            <a:ext cx="4175125" cy="882650"/>
            <a:chOff x="2699" y="436"/>
            <a:chExt cx="2630" cy="556"/>
          </a:xfrm>
        </p:grpSpPr>
        <p:sp>
          <p:nvSpPr>
            <p:cNvPr id="14354" name="Text Box 5"/>
            <p:cNvSpPr txBox="1">
              <a:spLocks noChangeArrowheads="1"/>
            </p:cNvSpPr>
            <p:nvPr/>
          </p:nvSpPr>
          <p:spPr bwMode="auto">
            <a:xfrm>
              <a:off x="4195" y="436"/>
              <a:ext cx="1134" cy="556"/>
            </a:xfrm>
            <a:prstGeom prst="rect">
              <a:avLst/>
            </a:prstGeom>
            <a:solidFill>
              <a:srgbClr val="993366"/>
            </a:solidFill>
            <a:ln w="57150" cmpd="thinThick">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sz="1600" b="1">
                  <a:solidFill>
                    <a:srgbClr val="FFFF00"/>
                  </a:solidFill>
                </a:rPr>
                <a:t>He accidentally reveals more of his weaknesses</a:t>
              </a:r>
            </a:p>
          </p:txBody>
        </p:sp>
        <p:sp>
          <p:nvSpPr>
            <p:cNvPr id="14355" name="Line 6"/>
            <p:cNvSpPr>
              <a:spLocks noChangeShapeType="1"/>
            </p:cNvSpPr>
            <p:nvPr/>
          </p:nvSpPr>
          <p:spPr bwMode="auto">
            <a:xfrm flipH="1">
              <a:off x="2699" y="709"/>
              <a:ext cx="1496" cy="9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3" name="Group 14"/>
          <p:cNvGrpSpPr>
            <a:grpSpLocks/>
          </p:cNvGrpSpPr>
          <p:nvPr/>
        </p:nvGrpSpPr>
        <p:grpSpPr bwMode="auto">
          <a:xfrm>
            <a:off x="1692275" y="4149725"/>
            <a:ext cx="7451725" cy="1008063"/>
            <a:chOff x="1066" y="2614"/>
            <a:chExt cx="4694" cy="635"/>
          </a:xfrm>
        </p:grpSpPr>
        <p:sp>
          <p:nvSpPr>
            <p:cNvPr id="14351" name="Line 7"/>
            <p:cNvSpPr>
              <a:spLocks noChangeShapeType="1"/>
            </p:cNvSpPr>
            <p:nvPr/>
          </p:nvSpPr>
          <p:spPr bwMode="auto">
            <a:xfrm>
              <a:off x="3198" y="3022"/>
              <a:ext cx="1179" cy="0"/>
            </a:xfrm>
            <a:prstGeom prst="line">
              <a:avLst/>
            </a:prstGeom>
            <a:noFill/>
            <a:ln w="381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2" name="Line 8"/>
            <p:cNvSpPr>
              <a:spLocks noChangeShapeType="1"/>
            </p:cNvSpPr>
            <p:nvPr/>
          </p:nvSpPr>
          <p:spPr bwMode="auto">
            <a:xfrm>
              <a:off x="1066" y="3249"/>
              <a:ext cx="2041" cy="0"/>
            </a:xfrm>
            <a:prstGeom prst="line">
              <a:avLst/>
            </a:prstGeom>
            <a:noFill/>
            <a:ln w="381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3" name="Text Box 9"/>
            <p:cNvSpPr txBox="1">
              <a:spLocks noChangeArrowheads="1"/>
            </p:cNvSpPr>
            <p:nvPr/>
          </p:nvSpPr>
          <p:spPr bwMode="auto">
            <a:xfrm>
              <a:off x="4445" y="2614"/>
              <a:ext cx="1315" cy="556"/>
            </a:xfrm>
            <a:prstGeom prst="rect">
              <a:avLst/>
            </a:prstGeom>
            <a:solidFill>
              <a:srgbClr val="993366"/>
            </a:solidFill>
            <a:ln w="57150" cmpd="thinThick">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sz="1600" b="1">
                  <a:solidFill>
                    <a:srgbClr val="FFFF00"/>
                  </a:solidFill>
                </a:rPr>
                <a:t>HE KILLED HER?  Catholic renaissance Italy…</a:t>
              </a:r>
            </a:p>
          </p:txBody>
        </p:sp>
      </p:grpSp>
      <p:grpSp>
        <p:nvGrpSpPr>
          <p:cNvPr id="4" name="Group 13"/>
          <p:cNvGrpSpPr>
            <a:grpSpLocks/>
          </p:cNvGrpSpPr>
          <p:nvPr/>
        </p:nvGrpSpPr>
        <p:grpSpPr bwMode="auto">
          <a:xfrm>
            <a:off x="0" y="4941888"/>
            <a:ext cx="5292725" cy="1127125"/>
            <a:chOff x="0" y="3113"/>
            <a:chExt cx="3334" cy="710"/>
          </a:xfrm>
        </p:grpSpPr>
        <p:sp>
          <p:nvSpPr>
            <p:cNvPr id="14348" name="Text Box 10"/>
            <p:cNvSpPr txBox="1">
              <a:spLocks noChangeArrowheads="1"/>
            </p:cNvSpPr>
            <p:nvPr/>
          </p:nvSpPr>
          <p:spPr bwMode="auto">
            <a:xfrm>
              <a:off x="0" y="3113"/>
              <a:ext cx="975" cy="710"/>
            </a:xfrm>
            <a:prstGeom prst="rect">
              <a:avLst/>
            </a:prstGeom>
            <a:solidFill>
              <a:srgbClr val="993366"/>
            </a:solidFill>
            <a:ln w="57150" cmpd="thinThick">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sz="1600" b="1">
                  <a:solidFill>
                    <a:srgbClr val="FFFF00"/>
                  </a:solidFill>
                </a:rPr>
                <a:t>Makes monologue feel like conversation</a:t>
              </a:r>
            </a:p>
          </p:txBody>
        </p:sp>
        <p:sp>
          <p:nvSpPr>
            <p:cNvPr id="14349" name="Line 11"/>
            <p:cNvSpPr>
              <a:spLocks noChangeShapeType="1"/>
            </p:cNvSpPr>
            <p:nvPr/>
          </p:nvSpPr>
          <p:spPr bwMode="auto">
            <a:xfrm flipV="1">
              <a:off x="1020" y="3430"/>
              <a:ext cx="1134" cy="9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50" name="Line 12"/>
            <p:cNvSpPr>
              <a:spLocks noChangeShapeType="1"/>
            </p:cNvSpPr>
            <p:nvPr/>
          </p:nvSpPr>
          <p:spPr bwMode="auto">
            <a:xfrm flipV="1">
              <a:off x="1020" y="3385"/>
              <a:ext cx="2314" cy="13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5" name="Group 22"/>
          <p:cNvGrpSpPr>
            <a:grpSpLocks/>
          </p:cNvGrpSpPr>
          <p:nvPr/>
        </p:nvGrpSpPr>
        <p:grpSpPr bwMode="auto">
          <a:xfrm>
            <a:off x="179388" y="2781300"/>
            <a:ext cx="1512887" cy="1871663"/>
            <a:chOff x="113" y="1752"/>
            <a:chExt cx="953" cy="1179"/>
          </a:xfrm>
        </p:grpSpPr>
        <p:sp>
          <p:nvSpPr>
            <p:cNvPr id="14346" name="Text Box 15"/>
            <p:cNvSpPr txBox="1">
              <a:spLocks noChangeArrowheads="1"/>
            </p:cNvSpPr>
            <p:nvPr/>
          </p:nvSpPr>
          <p:spPr bwMode="auto">
            <a:xfrm>
              <a:off x="113" y="1888"/>
              <a:ext cx="817" cy="864"/>
            </a:xfrm>
            <a:prstGeom prst="rect">
              <a:avLst/>
            </a:prstGeom>
            <a:solidFill>
              <a:srgbClr val="993366"/>
            </a:solidFill>
            <a:ln w="57150" cmpd="thinThick">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sz="1600" b="1">
                  <a:solidFill>
                    <a:srgbClr val="FFFF00"/>
                  </a:solidFill>
                </a:rPr>
                <a:t>He is getting jealous over her being kind</a:t>
              </a:r>
            </a:p>
          </p:txBody>
        </p:sp>
        <p:sp>
          <p:nvSpPr>
            <p:cNvPr id="14347" name="Line 16"/>
            <p:cNvSpPr>
              <a:spLocks noChangeShapeType="1"/>
            </p:cNvSpPr>
            <p:nvPr/>
          </p:nvSpPr>
          <p:spPr bwMode="auto">
            <a:xfrm>
              <a:off x="1066" y="1752"/>
              <a:ext cx="0" cy="1179"/>
            </a:xfrm>
            <a:prstGeom prst="line">
              <a:avLst/>
            </a:prstGeom>
            <a:noFill/>
            <a:ln w="38100" cmpd="dbl">
              <a:solidFill>
                <a:srgbClr val="339966"/>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 name="Group 21"/>
          <p:cNvGrpSpPr>
            <a:grpSpLocks/>
          </p:cNvGrpSpPr>
          <p:nvPr/>
        </p:nvGrpSpPr>
        <p:grpSpPr bwMode="auto">
          <a:xfrm>
            <a:off x="1476375" y="1628775"/>
            <a:ext cx="7200900" cy="1198563"/>
            <a:chOff x="930" y="1026"/>
            <a:chExt cx="4536" cy="755"/>
          </a:xfrm>
        </p:grpSpPr>
        <p:sp>
          <p:nvSpPr>
            <p:cNvPr id="14344" name="Rectangle 17"/>
            <p:cNvSpPr>
              <a:spLocks noChangeArrowheads="1"/>
            </p:cNvSpPr>
            <p:nvPr/>
          </p:nvSpPr>
          <p:spPr bwMode="auto">
            <a:xfrm>
              <a:off x="930" y="1026"/>
              <a:ext cx="3220" cy="6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4345" name="Text Box 18"/>
            <p:cNvSpPr txBox="1">
              <a:spLocks noChangeArrowheads="1"/>
            </p:cNvSpPr>
            <p:nvPr/>
          </p:nvSpPr>
          <p:spPr bwMode="auto">
            <a:xfrm>
              <a:off x="4377" y="1071"/>
              <a:ext cx="1089" cy="710"/>
            </a:xfrm>
            <a:prstGeom prst="rect">
              <a:avLst/>
            </a:prstGeom>
            <a:solidFill>
              <a:srgbClr val="993366"/>
            </a:solidFill>
            <a:ln w="57150" cmpd="thinThick">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sz="1600" b="1">
                  <a:solidFill>
                    <a:srgbClr val="FFFF00"/>
                  </a:solidFill>
                </a:rPr>
                <a:t>What kind of man expects his wife to be rude like this?</a:t>
              </a:r>
            </a:p>
          </p:txBody>
        </p:sp>
      </p:grpSp>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503" y="155312"/>
            <a:ext cx="1115616" cy="185051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9915813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heckerboard(across)">
                                      <p:cBhvr>
                                        <p:cTn id="22" dur="5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heckerboard(across)">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892175" lvl="1" indent="-457200">
              <a:lnSpc>
                <a:spcPct val="95000"/>
              </a:lnSpc>
              <a:spcBef>
                <a:spcPct val="0"/>
              </a:spcBef>
              <a:buClr>
                <a:srgbClr val="FFFF00"/>
              </a:buClr>
              <a:buFont typeface="Wingdings" panose="05000000000000000000" pitchFamily="2" charset="2"/>
              <a:buChar char="Ø"/>
            </a:pPr>
            <a:r>
              <a:rPr lang="en-US" dirty="0">
                <a:solidFill>
                  <a:schemeClr val="accent6">
                    <a:lumMod val="40000"/>
                    <a:lumOff val="60000"/>
                  </a:schemeClr>
                </a:solidFill>
              </a:rPr>
              <a:t>Pride- throughout the poem it is understood that in this </a:t>
            </a:r>
            <a:r>
              <a:rPr lang="en-US" dirty="0" err="1">
                <a:solidFill>
                  <a:schemeClr val="accent6">
                    <a:lumMod val="40000"/>
                    <a:lumOff val="60000"/>
                  </a:schemeClr>
                </a:solidFill>
              </a:rPr>
              <a:t>hierachial</a:t>
            </a:r>
            <a:r>
              <a:rPr lang="en-US" dirty="0">
                <a:solidFill>
                  <a:schemeClr val="accent6">
                    <a:lumMod val="40000"/>
                    <a:lumOff val="60000"/>
                  </a:schemeClr>
                </a:solidFill>
              </a:rPr>
              <a:t> society- people can be seen as objects which can be bought and owned. </a:t>
            </a:r>
          </a:p>
          <a:p>
            <a:pPr marL="434975" lvl="1" indent="0">
              <a:lnSpc>
                <a:spcPct val="95000"/>
              </a:lnSpc>
              <a:spcBef>
                <a:spcPct val="0"/>
              </a:spcBef>
              <a:buClr>
                <a:srgbClr val="FFFF00"/>
              </a:buClr>
              <a:buNone/>
            </a:pPr>
            <a:endParaRPr lang="en-US" dirty="0">
              <a:solidFill>
                <a:schemeClr val="accent6">
                  <a:lumMod val="40000"/>
                  <a:lumOff val="60000"/>
                </a:schemeClr>
              </a:solidFill>
            </a:endParaRPr>
          </a:p>
          <a:p>
            <a:pPr marL="434975" lvl="1" indent="0">
              <a:lnSpc>
                <a:spcPct val="95000"/>
              </a:lnSpc>
              <a:spcBef>
                <a:spcPct val="0"/>
              </a:spcBef>
              <a:buClr>
                <a:srgbClr val="FFFF00"/>
              </a:buClr>
              <a:buNone/>
            </a:pPr>
            <a:endParaRPr lang="en-US" dirty="0">
              <a:solidFill>
                <a:schemeClr val="accent6">
                  <a:lumMod val="40000"/>
                  <a:lumOff val="60000"/>
                </a:schemeClr>
              </a:solidFill>
            </a:endParaRPr>
          </a:p>
          <a:p>
            <a:pPr marL="892175" lvl="1" indent="-457200">
              <a:lnSpc>
                <a:spcPct val="95000"/>
              </a:lnSpc>
              <a:spcBef>
                <a:spcPct val="0"/>
              </a:spcBef>
              <a:buClr>
                <a:srgbClr val="FFFF00"/>
              </a:buClr>
              <a:buFont typeface="Wingdings" panose="05000000000000000000" pitchFamily="2" charset="2"/>
              <a:buChar char="Ø"/>
            </a:pPr>
            <a:r>
              <a:rPr lang="en-US" dirty="0">
                <a:solidFill>
                  <a:schemeClr val="accent6">
                    <a:lumMod val="40000"/>
                    <a:lumOff val="60000"/>
                  </a:schemeClr>
                </a:solidFill>
              </a:rPr>
              <a:t>Art- Twice in this poem art is mentioned: the picture itself, and the statue of Neptune taming the see horses. </a:t>
            </a:r>
          </a:p>
          <a:p>
            <a:endParaRPr lang="en-US" sz="2800" dirty="0"/>
          </a:p>
        </p:txBody>
      </p:sp>
      <p:sp>
        <p:nvSpPr>
          <p:cNvPr id="4" name="Rounded Rectangle 3"/>
          <p:cNvSpPr/>
          <p:nvPr/>
        </p:nvSpPr>
        <p:spPr>
          <a:xfrm>
            <a:off x="882452" y="260648"/>
            <a:ext cx="7379096" cy="1080120"/>
          </a:xfrm>
          <a:prstGeom prst="roundRect">
            <a:avLst/>
          </a:prstGeom>
          <a:solidFill>
            <a:srgbClr val="00B0F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7200" b="1" dirty="0">
                <a:solidFill>
                  <a:srgbClr val="FFFF00"/>
                </a:solidFill>
                <a:latin typeface="Edwardian Script ITC" panose="030303020407070D0804" pitchFamily="66" charset="0"/>
              </a:rPr>
              <a:t>Common Theme</a:t>
            </a:r>
            <a:endParaRPr lang="en-GB" sz="72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4869160"/>
            <a:ext cx="1115616" cy="1850512"/>
          </a:xfrm>
          <a:prstGeom prst="ellipse">
            <a:avLst/>
          </a:prstGeom>
          <a:ln>
            <a:noFill/>
          </a:ln>
          <a:effectLst>
            <a:softEdge rad="112500"/>
          </a:effectLst>
        </p:spPr>
      </p:pic>
    </p:spTree>
    <p:extLst>
      <p:ext uri="{BB962C8B-B14F-4D97-AF65-F5344CB8AC3E}">
        <p14:creationId xmlns:p14="http://schemas.microsoft.com/office/powerpoint/2010/main" val="3431776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A9277-0230-DE81-8A51-DF5A70ED0D5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A61982E-77FC-8849-AC24-98A58FD3F8CD}"/>
              </a:ext>
            </a:extLst>
          </p:cNvPr>
          <p:cNvSpPr>
            <a:spLocks noGrp="1"/>
          </p:cNvSpPr>
          <p:nvPr>
            <p:ph idx="1"/>
          </p:nvPr>
        </p:nvSpPr>
        <p:spPr/>
        <p:txBody>
          <a:bodyPr>
            <a:normAutofit fontScale="40000" lnSpcReduction="20000"/>
          </a:bodyPr>
          <a:lstStyle/>
          <a:p>
            <a:r>
              <a:rPr lang="en-GB" dirty="0">
                <a:solidFill>
                  <a:schemeClr val="bg1"/>
                </a:solidFill>
              </a:rPr>
              <a:t>That’s my last Duchess painted on the wall, Looking as if she were alive. I call That piece a wonder, now; Fra Pandolf’s hands Worked busily a day, and there she stands. </a:t>
            </a:r>
            <a:r>
              <a:rPr lang="en-GB" dirty="0" err="1">
                <a:solidFill>
                  <a:schemeClr val="bg1"/>
                </a:solidFill>
              </a:rPr>
              <a:t>Will’t</a:t>
            </a:r>
            <a:r>
              <a:rPr lang="en-GB" dirty="0">
                <a:solidFill>
                  <a:schemeClr val="bg1"/>
                </a:solidFill>
              </a:rPr>
              <a:t> please you sit and look at her? I said “Fra Pandolf” by design, for never read Strangers like you that pictured countenance, The depth and passion of its earnest glance, But to myself they turned (since none puts by The curtain I have drawn for you, but I) And seemed as they would ask me, if they durst, How such a glance came there; so, not the first Are you to turn and ask thus. Sir, ’twas not Her husband’s presence only, called that spot Of joy into the Duchess’ cheek; perhaps Fra Pandolf chanced to say, “Her mantle laps Over my lady’s wrist too much,” or “Paint Must never hope to reproduce the faint Half-flush that dies along her throat.” Such stuff Was courtesy, she thought, and cause enough For calling up that spot of joy. She had A heart—how shall I say?— too soon made glad, Too easily impressed; she liked whate’er She looked on, and her looks went everywhere. Sir, ’twas all one! My favour at her breast, The dropping of the daylight in the West, The bough of cherries some officious fool Broke in the orchard for her, the white mule She rode with round the terrace—all and each Would draw from her alike the approving speech, Or blush, at least. She thanked men—good! but thanked Somehow—I know not how—as if she ranked My gift of a nine-hundred-years-old name With anybody’s gift. Who’d stoop to blame This sort of trifling? Even had you skill In speech—which I have not—to make your will Quite clear to such an one, and say, “Just this Or that in you disgusts me; here you miss, Or there exceed the mark”—and if she let Herself be lessoned so, nor plainly set Her wits to yours, forsooth, and made excuse— E’en then would be some stooping; and I choose Never to stoop. Oh, sir, she smiled, no doubt, Whene’er I passed her; but who passed without Much the same smile? This grew; I gave commands; Then all smiles stopped together. There she stands As if alive. </a:t>
            </a:r>
            <a:r>
              <a:rPr lang="en-GB" dirty="0" err="1">
                <a:solidFill>
                  <a:schemeClr val="bg1"/>
                </a:solidFill>
              </a:rPr>
              <a:t>Will’t</a:t>
            </a:r>
            <a:r>
              <a:rPr lang="en-GB" dirty="0">
                <a:solidFill>
                  <a:schemeClr val="bg1"/>
                </a:solidFill>
              </a:rPr>
              <a:t> please you rise? We’ll meet The company below, then. I repeat, The Count your master’s known munificence Is ample warrant that no just </a:t>
            </a:r>
            <a:r>
              <a:rPr lang="en-GB" dirty="0" err="1">
                <a:solidFill>
                  <a:schemeClr val="bg1"/>
                </a:solidFill>
              </a:rPr>
              <a:t>pretense</a:t>
            </a:r>
            <a:r>
              <a:rPr lang="en-GB" dirty="0">
                <a:solidFill>
                  <a:schemeClr val="bg1"/>
                </a:solidFill>
              </a:rPr>
              <a:t> Of mine for dowry will be disallowed; Though his fair daughter’s self, as I avowed At starting, is my object. Nay, we’ll go Together down, sir. Notice Neptune, though, Taming a sea-horse, thought a rarity, Which Claus of Innsbruck cast in bronze for me!</a:t>
            </a:r>
          </a:p>
        </p:txBody>
      </p:sp>
    </p:spTree>
    <p:extLst>
      <p:ext uri="{BB962C8B-B14F-4D97-AF65-F5344CB8AC3E}">
        <p14:creationId xmlns:p14="http://schemas.microsoft.com/office/powerpoint/2010/main" val="3984018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18E9C-1581-9930-918F-B57BBAF94AF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5EDB395-C4CE-1897-8411-BD6DF0B94AAF}"/>
              </a:ext>
            </a:extLst>
          </p:cNvPr>
          <p:cNvSpPr>
            <a:spLocks noGrp="1"/>
          </p:cNvSpPr>
          <p:nvPr>
            <p:ph idx="1"/>
          </p:nvPr>
        </p:nvSpPr>
        <p:spPr/>
        <p:txBody>
          <a:bodyPr>
            <a:normAutofit fontScale="47500" lnSpcReduction="20000"/>
          </a:bodyPr>
          <a:lstStyle/>
          <a:p>
            <a:r>
              <a:rPr lang="en-GB" b="1" dirty="0">
                <a:solidFill>
                  <a:schemeClr val="bg1"/>
                </a:solidFill>
              </a:rPr>
              <a:t>Analysis of "My Last Duchess" by Robert Browning</a:t>
            </a:r>
          </a:p>
          <a:p>
            <a:r>
              <a:rPr lang="en-GB" b="1" dirty="0">
                <a:solidFill>
                  <a:schemeClr val="bg1"/>
                </a:solidFill>
              </a:rPr>
              <a:t>Victorian Features in "My Last Duchess"</a:t>
            </a:r>
            <a:endParaRPr lang="en-GB" dirty="0">
              <a:solidFill>
                <a:schemeClr val="bg1"/>
              </a:solidFill>
            </a:endParaRPr>
          </a:p>
          <a:p>
            <a:pPr>
              <a:buFont typeface="+mj-lt"/>
              <a:buAutoNum type="arabicPeriod"/>
            </a:pPr>
            <a:r>
              <a:rPr lang="en-GB" b="1" dirty="0">
                <a:solidFill>
                  <a:schemeClr val="bg1"/>
                </a:solidFill>
              </a:rPr>
              <a:t>Intellectual and Spiritual Doubt</a:t>
            </a:r>
            <a:r>
              <a:rPr lang="en-GB" dirty="0">
                <a:solidFill>
                  <a:schemeClr val="bg1"/>
                </a:solidFill>
              </a:rPr>
              <a:t>:</a:t>
            </a:r>
          </a:p>
          <a:p>
            <a:pPr marL="742950" lvl="1" indent="-285750">
              <a:buFont typeface="+mj-lt"/>
              <a:buAutoNum type="arabicPeriod"/>
            </a:pPr>
            <a:r>
              <a:rPr lang="en-GB" dirty="0">
                <a:solidFill>
                  <a:schemeClr val="bg1"/>
                </a:solidFill>
              </a:rPr>
              <a:t>The Duke's monologue reveals a subtle critique of the era's moral and ethical values, particularly in relation to power and control within relationships. For example, "She had a heart—how shall I say?— too soon made glad, Too easily impressed," illustrates the Duke’s </a:t>
            </a:r>
            <a:r>
              <a:rPr lang="en-GB" dirty="0" err="1">
                <a:solidFill>
                  <a:schemeClr val="bg1"/>
                </a:solidFill>
              </a:rPr>
              <a:t>skepticism</a:t>
            </a:r>
            <a:r>
              <a:rPr lang="en-GB" dirty="0">
                <a:solidFill>
                  <a:schemeClr val="bg1"/>
                </a:solidFill>
              </a:rPr>
              <a:t> about genuine emotions and his doubt over his control and influence.</a:t>
            </a:r>
          </a:p>
          <a:p>
            <a:pPr>
              <a:buFont typeface="+mj-lt"/>
              <a:buAutoNum type="arabicPeriod"/>
            </a:pPr>
            <a:r>
              <a:rPr lang="en-GB" b="1" dirty="0">
                <a:solidFill>
                  <a:schemeClr val="bg1"/>
                </a:solidFill>
              </a:rPr>
              <a:t>Sadness or Melancholy</a:t>
            </a:r>
            <a:r>
              <a:rPr lang="en-GB" dirty="0">
                <a:solidFill>
                  <a:schemeClr val="bg1"/>
                </a:solidFill>
              </a:rPr>
              <a:t>:</a:t>
            </a:r>
          </a:p>
          <a:p>
            <a:pPr marL="742950" lvl="1" indent="-285750">
              <a:buFont typeface="+mj-lt"/>
              <a:buAutoNum type="arabicPeriod"/>
            </a:pPr>
            <a:r>
              <a:rPr lang="en-GB" dirty="0">
                <a:solidFill>
                  <a:schemeClr val="bg1"/>
                </a:solidFill>
              </a:rPr>
              <a:t>While not overtly sad, the poem's undertone reflects a melancholic disdain for the Duke's late wife, whose spirit and independence he could not appreciate. This is evident in "Then all smiles stopped together. There she stands As if alive," indicating the tragic outcome of her vibrant life due to her husband's displeasure.</a:t>
            </a:r>
          </a:p>
          <a:p>
            <a:pPr>
              <a:buFont typeface="+mj-lt"/>
              <a:buAutoNum type="arabicPeriod"/>
            </a:pPr>
            <a:r>
              <a:rPr lang="en-GB" b="1" dirty="0">
                <a:solidFill>
                  <a:schemeClr val="bg1"/>
                </a:solidFill>
              </a:rPr>
              <a:t>Sense of Realism</a:t>
            </a:r>
            <a:r>
              <a:rPr lang="en-GB" dirty="0">
                <a:solidFill>
                  <a:schemeClr val="bg1"/>
                </a:solidFill>
              </a:rPr>
              <a:t>:</a:t>
            </a:r>
          </a:p>
          <a:p>
            <a:pPr marL="742950" lvl="1" indent="-285750">
              <a:buFont typeface="+mj-lt"/>
              <a:buAutoNum type="arabicPeriod"/>
            </a:pPr>
            <a:r>
              <a:rPr lang="en-GB" dirty="0">
                <a:solidFill>
                  <a:schemeClr val="bg1"/>
                </a:solidFill>
              </a:rPr>
              <a:t>The Duke's pragmatic view of relationships and art is depicted through his transactional discussion of the marriage portrait and the planned marriage to his next Duchess. This practicality, devoid of emotional depth, "The Count your master’s known munificence Is ample warrant that no just </a:t>
            </a:r>
            <a:r>
              <a:rPr lang="en-GB" dirty="0" err="1">
                <a:solidFill>
                  <a:schemeClr val="bg1"/>
                </a:solidFill>
              </a:rPr>
              <a:t>pretense</a:t>
            </a:r>
            <a:r>
              <a:rPr lang="en-GB" dirty="0">
                <a:solidFill>
                  <a:schemeClr val="bg1"/>
                </a:solidFill>
              </a:rPr>
              <a:t> Of mine for dowry will be disallowed," highlights the commodification common in Victorian marriages.</a:t>
            </a:r>
          </a:p>
          <a:p>
            <a:pPr>
              <a:buFont typeface="+mj-lt"/>
              <a:buAutoNum type="arabicPeriod"/>
            </a:pPr>
            <a:r>
              <a:rPr lang="en-GB" b="1" dirty="0">
                <a:solidFill>
                  <a:schemeClr val="bg1"/>
                </a:solidFill>
              </a:rPr>
              <a:t>Scepticism</a:t>
            </a:r>
            <a:r>
              <a:rPr lang="en-GB" dirty="0">
                <a:solidFill>
                  <a:schemeClr val="bg1"/>
                </a:solidFill>
              </a:rPr>
              <a:t>:</a:t>
            </a:r>
          </a:p>
          <a:p>
            <a:pPr marL="742950" lvl="1" indent="-285750">
              <a:buFont typeface="+mj-lt"/>
              <a:buAutoNum type="arabicPeriod"/>
            </a:pPr>
            <a:r>
              <a:rPr lang="en-GB" dirty="0">
                <a:solidFill>
                  <a:schemeClr val="bg1"/>
                </a:solidFill>
              </a:rPr>
              <a:t>Browning encapsulates Victorian scepticism in the Duke's critique of the Duchess's indiscriminate friendliness, which he saw as undervaluing his aristocratic status. "As if she ranked My gift of a nine-hundred-years-old name With anybody’s gift" reflects the era's anxiety over social status and hierarchy.</a:t>
            </a:r>
          </a:p>
          <a:p>
            <a:endParaRPr lang="en-GB" dirty="0">
              <a:solidFill>
                <a:schemeClr val="bg1"/>
              </a:solidFill>
            </a:endParaRPr>
          </a:p>
        </p:txBody>
      </p:sp>
    </p:spTree>
    <p:extLst>
      <p:ext uri="{BB962C8B-B14F-4D97-AF65-F5344CB8AC3E}">
        <p14:creationId xmlns:p14="http://schemas.microsoft.com/office/powerpoint/2010/main" val="1464304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288E8-74A6-7AAF-C784-A08D63EB653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8BEC96C-EF16-8566-DB64-9A5C7034662E}"/>
              </a:ext>
            </a:extLst>
          </p:cNvPr>
          <p:cNvSpPr>
            <a:spLocks noGrp="1"/>
          </p:cNvSpPr>
          <p:nvPr>
            <p:ph idx="1"/>
          </p:nvPr>
        </p:nvSpPr>
        <p:spPr/>
        <p:txBody>
          <a:bodyPr>
            <a:normAutofit fontScale="47500" lnSpcReduction="20000"/>
          </a:bodyPr>
          <a:lstStyle/>
          <a:p>
            <a:r>
              <a:rPr lang="en-GB" b="1" dirty="0">
                <a:solidFill>
                  <a:schemeClr val="bg1"/>
                </a:solidFill>
              </a:rPr>
              <a:t>Stylistic Devices in "My Last Duchess"</a:t>
            </a:r>
            <a:endParaRPr lang="en-GB" dirty="0">
              <a:solidFill>
                <a:schemeClr val="bg1"/>
              </a:solidFill>
            </a:endParaRPr>
          </a:p>
          <a:p>
            <a:pPr>
              <a:buFont typeface="+mj-lt"/>
              <a:buAutoNum type="arabicPeriod"/>
            </a:pPr>
            <a:r>
              <a:rPr lang="en-GB" b="1" dirty="0">
                <a:solidFill>
                  <a:schemeClr val="bg1"/>
                </a:solidFill>
              </a:rPr>
              <a:t>Dramatic Monologue</a:t>
            </a:r>
            <a:r>
              <a:rPr lang="en-GB" dirty="0">
                <a:solidFill>
                  <a:schemeClr val="bg1"/>
                </a:solidFill>
              </a:rPr>
              <a:t>:</a:t>
            </a:r>
          </a:p>
          <a:p>
            <a:pPr marL="742950" lvl="1" indent="-285750">
              <a:buFont typeface="+mj-lt"/>
              <a:buAutoNum type="arabicPeriod"/>
            </a:pPr>
            <a:r>
              <a:rPr lang="en-GB" dirty="0">
                <a:solidFill>
                  <a:schemeClr val="bg1"/>
                </a:solidFill>
              </a:rPr>
              <a:t>This poem is a quintessential example of a dramatic monologue, a form Browning mastered. The entire poem is spoken by the Duke, providing insight into his character and motivations indirectly through his own words.</a:t>
            </a:r>
          </a:p>
          <a:p>
            <a:pPr>
              <a:buFont typeface="+mj-lt"/>
              <a:buAutoNum type="arabicPeriod"/>
            </a:pPr>
            <a:r>
              <a:rPr lang="en-GB" b="1" dirty="0">
                <a:solidFill>
                  <a:schemeClr val="bg1"/>
                </a:solidFill>
              </a:rPr>
              <a:t>Irony</a:t>
            </a:r>
            <a:r>
              <a:rPr lang="en-GB" dirty="0">
                <a:solidFill>
                  <a:schemeClr val="bg1"/>
                </a:solidFill>
              </a:rPr>
              <a:t>:</a:t>
            </a:r>
          </a:p>
          <a:p>
            <a:pPr marL="742950" lvl="1" indent="-285750">
              <a:buFont typeface="+mj-lt"/>
              <a:buAutoNum type="arabicPeriod"/>
            </a:pPr>
            <a:r>
              <a:rPr lang="en-GB" dirty="0">
                <a:solidFill>
                  <a:schemeClr val="bg1"/>
                </a:solidFill>
              </a:rPr>
              <a:t>Browning uses irony throughout the Duke’s speech. The Duke presents himself as reasonable and wronged, yet his actions reveal his tyrannical and possessive nature, "I gave commands; Then all smiles stopped together." This contrast between self-presentation and actions deepens the critique of Victorian social norms.</a:t>
            </a:r>
          </a:p>
          <a:p>
            <a:pPr>
              <a:buFont typeface="+mj-lt"/>
              <a:buAutoNum type="arabicPeriod"/>
            </a:pPr>
            <a:r>
              <a:rPr lang="en-GB" b="1" dirty="0">
                <a:solidFill>
                  <a:schemeClr val="bg1"/>
                </a:solidFill>
              </a:rPr>
              <a:t>Symbolism</a:t>
            </a:r>
            <a:r>
              <a:rPr lang="en-GB" dirty="0">
                <a:solidFill>
                  <a:schemeClr val="bg1"/>
                </a:solidFill>
              </a:rPr>
              <a:t>:</a:t>
            </a:r>
          </a:p>
          <a:p>
            <a:pPr marL="742950" lvl="1" indent="-285750">
              <a:buFont typeface="+mj-lt"/>
              <a:buAutoNum type="arabicPeriod"/>
            </a:pPr>
            <a:r>
              <a:rPr lang="en-GB" dirty="0">
                <a:solidFill>
                  <a:schemeClr val="bg1"/>
                </a:solidFill>
              </a:rPr>
              <a:t>The portrait of the Duchess symbolizes control and objectification in art and relationships. The Duke’s ability to control who sees the portrait mirrors his controlling nature in life, “none puts by The curtain I have drawn for you, but I.”</a:t>
            </a:r>
          </a:p>
          <a:p>
            <a:pPr>
              <a:buFont typeface="+mj-lt"/>
              <a:buAutoNum type="arabicPeriod"/>
            </a:pPr>
            <a:r>
              <a:rPr lang="en-GB" b="1" dirty="0">
                <a:solidFill>
                  <a:schemeClr val="bg1"/>
                </a:solidFill>
              </a:rPr>
              <a:t>Enjambment</a:t>
            </a:r>
            <a:r>
              <a:rPr lang="en-GB" dirty="0">
                <a:solidFill>
                  <a:schemeClr val="bg1"/>
                </a:solidFill>
              </a:rPr>
              <a:t>:</a:t>
            </a:r>
          </a:p>
          <a:p>
            <a:pPr marL="742950" lvl="1" indent="-285750">
              <a:buFont typeface="+mj-lt"/>
              <a:buAutoNum type="arabicPeriod"/>
            </a:pPr>
            <a:r>
              <a:rPr lang="en-GB" dirty="0">
                <a:solidFill>
                  <a:schemeClr val="bg1"/>
                </a:solidFill>
              </a:rPr>
              <a:t>Browning’s use of enjambment, where sentences and phrases flow beyond the line breaks, mirrors the Duke’s manipulative and flowing rhetoric. It creates a sense of natural speech while also pulling the reader along through the Duke's twisted reasoning.</a:t>
            </a:r>
          </a:p>
          <a:p>
            <a:r>
              <a:rPr lang="en-GB" dirty="0">
                <a:solidFill>
                  <a:schemeClr val="bg1"/>
                </a:solidFill>
              </a:rPr>
              <a:t>Through "My Last Duchess," Browning not only explores themes of power, control, and social hierarchy but also critiques Victorian society’s moral and ethical underpinnings. The poem's structure and stylistic devices cleverly reveal the Duke's character and the societal norms that enable his </a:t>
            </a:r>
            <a:r>
              <a:rPr lang="en-GB" dirty="0" err="1">
                <a:solidFill>
                  <a:schemeClr val="bg1"/>
                </a:solidFill>
              </a:rPr>
              <a:t>behavior</a:t>
            </a:r>
            <a:r>
              <a:rPr lang="en-GB" dirty="0">
                <a:solidFill>
                  <a:schemeClr val="bg1"/>
                </a:solidFill>
              </a:rPr>
              <a:t>.</a:t>
            </a:r>
          </a:p>
          <a:p>
            <a:endParaRPr lang="en-GB" dirty="0">
              <a:solidFill>
                <a:schemeClr val="bg1"/>
              </a:solidFill>
            </a:endParaRPr>
          </a:p>
        </p:txBody>
      </p:sp>
    </p:spTree>
    <p:extLst>
      <p:ext uri="{BB962C8B-B14F-4D97-AF65-F5344CB8AC3E}">
        <p14:creationId xmlns:p14="http://schemas.microsoft.com/office/powerpoint/2010/main" val="37641408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2282</Words>
  <Application>Microsoft Office PowerPoint</Application>
  <PresentationFormat>On-screen Show (4:3)</PresentationFormat>
  <Paragraphs>81</Paragraphs>
  <Slides>14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Edwardian Script ITC</vt:lpstr>
      <vt:lpstr>Perpetua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Staff</dc:creator>
  <cp:lastModifiedBy>Zaina Alqublan</cp:lastModifiedBy>
  <cp:revision>53</cp:revision>
  <dcterms:created xsi:type="dcterms:W3CDTF">2013-05-20T18:50:03Z</dcterms:created>
  <dcterms:modified xsi:type="dcterms:W3CDTF">2024-09-02T17:46:30Z</dcterms:modified>
</cp:coreProperties>
</file>