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7" r:id="rId2"/>
    <p:sldId id="259" r:id="rId3"/>
    <p:sldId id="258" r:id="rId4"/>
    <p:sldId id="264" r:id="rId5"/>
    <p:sldId id="294" r:id="rId6"/>
    <p:sldId id="306" r:id="rId7"/>
    <p:sldId id="302" r:id="rId8"/>
    <p:sldId id="265" r:id="rId9"/>
    <p:sldId id="300" r:id="rId10"/>
    <p:sldId id="266" r:id="rId11"/>
    <p:sldId id="267" r:id="rId12"/>
    <p:sldId id="268" r:id="rId13"/>
    <p:sldId id="269" r:id="rId14"/>
    <p:sldId id="336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9" r:id="rId23"/>
    <p:sldId id="290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301" r:id="rId33"/>
    <p:sldId id="335" r:id="rId34"/>
    <p:sldId id="287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5" autoAdjust="0"/>
    <p:restoredTop sz="94660"/>
  </p:normalViewPr>
  <p:slideViewPr>
    <p:cSldViewPr>
      <p:cViewPr varScale="1">
        <p:scale>
          <a:sx n="84" d="100"/>
          <a:sy n="84" d="100"/>
        </p:scale>
        <p:origin x="953" y="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na Alqublan" userId="5517c2b3-b4eb-4d47-81de-7c12fcdb6e62" providerId="ADAL" clId="{CDDAC11E-EB18-4412-95D6-58F050AB6116}"/>
    <pc:docChg chg="delSld">
      <pc:chgData name="Zaina Alqublan" userId="5517c2b3-b4eb-4d47-81de-7c12fcdb6e62" providerId="ADAL" clId="{CDDAC11E-EB18-4412-95D6-58F050AB6116}" dt="2024-08-28T06:11:19.559" v="0" actId="47"/>
      <pc:docMkLst>
        <pc:docMk/>
      </pc:docMkLst>
      <pc:sldChg chg="del">
        <pc:chgData name="Zaina Alqublan" userId="5517c2b3-b4eb-4d47-81de-7c12fcdb6e62" providerId="ADAL" clId="{CDDAC11E-EB18-4412-95D6-58F050AB6116}" dt="2024-08-28T06:11:19.559" v="0" actId="47"/>
        <pc:sldMkLst>
          <pc:docMk/>
          <pc:sldMk cId="0" sldId="3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F90E154-4693-3B6B-1821-3A44DBAEB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39AFDD7A-CC24-DDF9-021F-9C7106C56667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06BB45E3-8334-245D-096E-E1CF459F62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038E5A71-621F-285C-9827-6C78AD5068F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223AE5D4-DA8F-539F-A586-3ABE51BB10D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7" name="Rectangle 12">
              <a:extLst>
                <a:ext uri="{FF2B5EF4-FFF2-40B4-BE49-F238E27FC236}">
                  <a16:creationId xmlns:a16="http://schemas.microsoft.com/office/drawing/2014/main" id="{1B61ECD0-E04B-CC01-01B1-7F2786D36DF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1D39572C-0A56-B038-1259-C01DDD2A4A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9" name="Rectangle 14">
              <a:extLst>
                <a:ext uri="{FF2B5EF4-FFF2-40B4-BE49-F238E27FC236}">
                  <a16:creationId xmlns:a16="http://schemas.microsoft.com/office/drawing/2014/main" id="{13CE0C09-B116-C3A0-1229-3F072DEDF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DBEB931-4255-549A-D8DA-C0BCB0E08D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C337A54-AE3F-D52A-2011-C21AB809FB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AB5FC684-C770-11F1-1EC9-23E6BB83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78A26A10-B114-4FDD-8CCD-91547106B8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80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562071-4677-41BF-301F-F16E72824E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C11319-A233-47A2-CEBC-8FA35CCB3A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6686CB-60A4-77E3-0C1C-4DEBCABD7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8E3867-38FA-4F5B-9461-E8E05FE28D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64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4082BE-29DB-016D-BCD5-CB3D7E3C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E770D6-2D51-3A0B-EC23-01A83C0731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3196E9-B5FA-4979-C276-0DF28599BD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DEA64-022A-4A46-B890-28F905456F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58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EAB0E-37C7-30EA-57A3-30D9F37A3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32C50B-B565-58B1-2D70-E538A5427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0EE709-64EC-32CC-A682-9AE804534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52428-BD98-4FD7-A100-7C1B8859D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84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2E784B-D5E0-BB66-9B81-3F9C23EDEF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E9F78D0-2F0D-77A0-2C67-7BB650EAA6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FEF46E-B1A8-9630-1BC2-547692E1F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AC4FA1-11A6-4198-BFA6-6438764467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08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259BB2-6DA3-CE04-FDD4-8A406A85F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0512222-6A3D-8FD7-666F-20B16DCE69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6D113CC-81AC-D1E6-DCDC-5F32F45F6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7EDF94-049E-4461-A904-A826F848E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26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C959AF-5721-D92A-4E6B-31CFA743B0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33E0E4E-D8C7-C44C-058D-B4F85A74D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754B7B-7360-A5DF-8BE8-7AACF21631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6A933B-8DA1-4571-8EDF-9F9AB3371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009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90C5C-8EEC-3CCA-F1BF-773E189786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18AE3A-9F77-0DAB-6BB4-9054F7C8CE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0DB4A-5609-C1C6-B899-C78FFE2E80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A1B0F1-AC80-470D-B8AF-A8AD8261AC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08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4DD4C-B045-9EA9-AB2F-3B7A063E30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2CE0E3-4946-3E4B-E480-C6E79F2CAC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C09268-06AB-FFA3-0F77-A13BD4BD2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618B5-64DC-4F53-8939-4BCAA50B26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79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FACF6C-2A0D-1062-9BC3-78DB5E0C84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4795E2-638C-48F6-4B10-E5BF0CECD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01C746-5FE8-2748-7829-86DC8E79C5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68EAE-D95E-403B-BFAE-41D1CF6033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740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9BF2A4-1271-D755-ADC9-EFF88C812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6BEC15-539C-843D-8003-EC13D91477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D2E7E9-1C6E-6B59-09C8-19FAF88AB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C0A22-0380-4F7F-BC11-367F2FB53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75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73D5B-2233-4E7D-2EC6-342AA4F8D9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351EEF-887F-C327-E735-15E3FAE5E7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48BB7-B3B5-CB63-2253-A3F2E9439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3FA15F-D4FE-4D40-A629-2E29CCF95A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75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E33E55A-A31E-C685-471B-6FEF93FBE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6E6503-0498-C820-AFE6-61CEA25F5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48CC6CC7-FC25-3A42-89CD-4CD580137D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423866A3-4942-F1BD-6D29-C5F630A236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4" name="Rectangle 6">
            <a:extLst>
              <a:ext uri="{FF2B5EF4-FFF2-40B4-BE49-F238E27FC236}">
                <a16:creationId xmlns:a16="http://schemas.microsoft.com/office/drawing/2014/main" id="{09FA8195-226B-3464-70DC-0CDC4727FB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8E55B502-341F-4D30-9D6E-674831B07B84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5E37AB5D-C9FB-BDC1-CA81-4F331179AE71}"/>
              </a:ext>
            </a:extLst>
          </p:cNvPr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58376" name="Line 8">
              <a:extLst>
                <a:ext uri="{FF2B5EF4-FFF2-40B4-BE49-F238E27FC236}">
                  <a16:creationId xmlns:a16="http://schemas.microsoft.com/office/drawing/2014/main" id="{34A92E6C-06C6-98D9-E6C2-D4B06A035D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58377" name="Rectangle 9">
              <a:extLst>
                <a:ext uri="{FF2B5EF4-FFF2-40B4-BE49-F238E27FC236}">
                  <a16:creationId xmlns:a16="http://schemas.microsoft.com/office/drawing/2014/main" id="{7B107C7C-9E9D-214B-53BC-B30E365CA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78" name="Rectangle 10">
              <a:extLst>
                <a:ext uri="{FF2B5EF4-FFF2-40B4-BE49-F238E27FC236}">
                  <a16:creationId xmlns:a16="http://schemas.microsoft.com/office/drawing/2014/main" id="{5471EABD-4B61-96F9-1156-68A0CBE17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79" name="Rectangle 11">
              <a:extLst>
                <a:ext uri="{FF2B5EF4-FFF2-40B4-BE49-F238E27FC236}">
                  <a16:creationId xmlns:a16="http://schemas.microsoft.com/office/drawing/2014/main" id="{BCE4DFB5-BE9E-4970-EA1B-B7361439C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80" name="Rectangle 12">
              <a:extLst>
                <a:ext uri="{FF2B5EF4-FFF2-40B4-BE49-F238E27FC236}">
                  <a16:creationId xmlns:a16="http://schemas.microsoft.com/office/drawing/2014/main" id="{E79B3E75-AD19-AB2E-883E-3EE7453B7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../Opening%20the%20talk.pp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F5F273E-9A0E-CA8E-84A3-CB9584F3EC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219200"/>
            <a:ext cx="8001000" cy="1828800"/>
          </a:xfrm>
        </p:spPr>
        <p:txBody>
          <a:bodyPr/>
          <a:lstStyle/>
          <a:p>
            <a:pPr eaLnBrk="1" hangingPunct="1"/>
            <a:r>
              <a:rPr lang="en-US" altLang="en-US"/>
              <a:t>Effective Presentation Skills</a:t>
            </a:r>
          </a:p>
        </p:txBody>
      </p:sp>
      <p:pic>
        <p:nvPicPr>
          <p:cNvPr id="3075" name="Picture 4" descr="j0285277">
            <a:extLst>
              <a:ext uri="{FF2B5EF4-FFF2-40B4-BE49-F238E27FC236}">
                <a16:creationId xmlns:a16="http://schemas.microsoft.com/office/drawing/2014/main" id="{E3955218-D560-AAE3-89B3-ED28630B85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990600"/>
            <a:ext cx="1600200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 descr="MCj02919800000[1]">
            <a:extLst>
              <a:ext uri="{FF2B5EF4-FFF2-40B4-BE49-F238E27FC236}">
                <a16:creationId xmlns:a16="http://schemas.microsoft.com/office/drawing/2014/main" id="{CB2CC46F-8534-CD13-BD16-5AF76A898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716338"/>
            <a:ext cx="327660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B54822C-7ED5-3F14-F4E9-DD383C4842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447800"/>
            <a:ext cx="8458200" cy="1625600"/>
          </a:xfrm>
        </p:spPr>
        <p:txBody>
          <a:bodyPr/>
          <a:lstStyle/>
          <a:p>
            <a:pPr eaLnBrk="1" hangingPunct="1"/>
            <a:r>
              <a:rPr lang="en-US" altLang="en-US" i="1"/>
              <a:t>“Great speakers aren’t  born, they are trained.”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BEAA4B8-89CE-3295-9DD1-5E19C56631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0" y="3886200"/>
            <a:ext cx="7848600" cy="2133600"/>
          </a:xfrm>
        </p:spPr>
        <p:txBody>
          <a:bodyPr/>
          <a:lstStyle/>
          <a:p>
            <a:pPr eaLnBrk="1" hangingPunct="1"/>
            <a:r>
              <a:rPr lang="en-US" altLang="en-US" sz="3200">
                <a:latin typeface="Times New Roman" panose="02020603050405020304" pitchFamily="18" charset="0"/>
              </a:rPr>
              <a:t>Presenting is a skill…</a:t>
            </a:r>
          </a:p>
          <a:p>
            <a:pPr eaLnBrk="1" hangingPunct="1"/>
            <a:endParaRPr lang="en-US" altLang="en-US" sz="32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200">
                <a:latin typeface="Times New Roman" panose="02020603050405020304" pitchFamily="18" charset="0"/>
              </a:rPr>
              <a:t>developed through experience and training.</a:t>
            </a:r>
          </a:p>
          <a:p>
            <a:pPr eaLnBrk="1" hangingPunct="1"/>
            <a:endParaRPr lang="en-US" altLang="en-US" sz="3200">
              <a:latin typeface="Times New Roman" panose="02020603050405020304" pitchFamily="18" charset="0"/>
            </a:endParaRPr>
          </a:p>
          <a:p>
            <a:pPr eaLnBrk="1" hangingPunct="1"/>
            <a:endParaRPr lang="en-US" altLang="en-US" sz="3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E49E79B-7C8A-9853-2F85-39C4F9A9B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Agenda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19EE05A-CB03-D943-5470-6AF083DFC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313613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/>
              <a:t>Introduction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Planning Your Presentation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The Presentation Sequence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Presentation Techniques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Creating Effective Visual Aids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Practice</a:t>
            </a:r>
          </a:p>
        </p:txBody>
      </p:sp>
      <p:pic>
        <p:nvPicPr>
          <p:cNvPr id="5124" name="Picture 4" descr="MCj04061260000[1]">
            <a:extLst>
              <a:ext uri="{FF2B5EF4-FFF2-40B4-BE49-F238E27FC236}">
                <a16:creationId xmlns:a16="http://schemas.microsoft.com/office/drawing/2014/main" id="{E9755A77-A842-55E7-A524-B2073E6E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37075"/>
            <a:ext cx="2287588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E9D2206-CE6A-283D-ABC2-9BF4A39AE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Causes of the Anxiety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9652B51-B377-720A-5D63-540205623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077200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/>
              <a:t>Fear of the Unknown OR Loss of Control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Fight or Flight Mode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No Backup Plan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No Enthusiasm For Subject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Focus of Attention</a:t>
            </a:r>
          </a:p>
          <a:p>
            <a:pPr eaLnBrk="1" hangingPunct="1">
              <a:lnSpc>
                <a:spcPct val="120000"/>
              </a:lnSpc>
            </a:pPr>
            <a:endParaRPr lang="en-US" altLang="en-US"/>
          </a:p>
        </p:txBody>
      </p:sp>
      <p:pic>
        <p:nvPicPr>
          <p:cNvPr id="10244" name="Picture 4" descr="MCj04238380000[1]">
            <a:extLst>
              <a:ext uri="{FF2B5EF4-FFF2-40B4-BE49-F238E27FC236}">
                <a16:creationId xmlns:a16="http://schemas.microsoft.com/office/drawing/2014/main" id="{AFB2D2CD-3997-F6C7-2205-CCC569DE3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191000"/>
            <a:ext cx="14827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FF0304AD-54B1-8177-6CD5-189E74AEE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7848600" cy="838200"/>
          </a:xfrm>
        </p:spPr>
        <p:txBody>
          <a:bodyPr/>
          <a:lstStyle/>
          <a:p>
            <a:pPr eaLnBrk="1" hangingPunct="1"/>
            <a:r>
              <a:rPr lang="en-US" altLang="en-US"/>
              <a:t>Rise above the Fears…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BDEB469-4CE0-D149-4A28-EFFA814AD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848600" cy="5029200"/>
          </a:xfrm>
        </p:spPr>
        <p:txBody>
          <a:bodyPr/>
          <a:lstStyle/>
          <a:p>
            <a:pPr eaLnBrk="1" hangingPunct="1">
              <a:lnSpc>
                <a:spcPct val="50000"/>
              </a:lnSpc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Give yourself the opportunity to succeed 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Be well prepared. Plan carefully.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Know your subject matter thoroughly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Time yourself during practice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Gain experience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Experience builds confidence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Concentrate on the message</a:t>
            </a:r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endParaRPr lang="en-US" altLang="en-US" sz="2800"/>
          </a:p>
          <a:p>
            <a:pPr eaLnBrk="1" hangingPunct="1">
              <a:lnSpc>
                <a:spcPct val="50000"/>
              </a:lnSpc>
              <a:buSzPct val="90000"/>
              <a:buFont typeface="Wingdings" panose="05000000000000000000" pitchFamily="2" charset="2"/>
              <a:buChar char="§"/>
            </a:pPr>
            <a:r>
              <a:rPr lang="en-US" altLang="en-US" sz="2800"/>
              <a:t>Believe in yourself!!!!</a:t>
            </a:r>
          </a:p>
        </p:txBody>
      </p:sp>
      <p:pic>
        <p:nvPicPr>
          <p:cNvPr id="11268" name="Picture 4" descr="MCj04258260000[1]">
            <a:extLst>
              <a:ext uri="{FF2B5EF4-FFF2-40B4-BE49-F238E27FC236}">
                <a16:creationId xmlns:a16="http://schemas.microsoft.com/office/drawing/2014/main" id="{4A192D35-6077-7F8C-EC86-57BF208B7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236855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8FFD1ED-DF49-849F-C23D-38A84CDFFC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908050"/>
          </a:xfrm>
        </p:spPr>
        <p:txBody>
          <a:bodyPr/>
          <a:lstStyle/>
          <a:p>
            <a:pPr eaLnBrk="1" hangingPunct="1"/>
            <a:r>
              <a:rPr lang="en-US" altLang="en-US" b="1" i="1"/>
              <a:t>‘but how can I get practice’</a:t>
            </a:r>
            <a:endParaRPr lang="en-AU" altLang="en-US" b="1" i="1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EE1E21A-254D-9161-7B45-C8426CF3B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218488" cy="461645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n-US" altLang="en-US" b="1"/>
              <a:t>Speak whenever you get the opportunity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b="1"/>
              <a:t>Find your own particular strengths and weaknesses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b="1"/>
              <a:t>Learn to exploit your strengths and avoid your weaknesses</a:t>
            </a:r>
            <a:endParaRPr lang="en-AU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Cj02318700000[1]">
            <a:extLst>
              <a:ext uri="{FF2B5EF4-FFF2-40B4-BE49-F238E27FC236}">
                <a16:creationId xmlns:a16="http://schemas.microsoft.com/office/drawing/2014/main" id="{7E3CCD18-AE07-B563-D139-8EB598948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41148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AutoShape 3">
            <a:extLst>
              <a:ext uri="{FF2B5EF4-FFF2-40B4-BE49-F238E27FC236}">
                <a16:creationId xmlns:a16="http://schemas.microsoft.com/office/drawing/2014/main" id="{16C1C781-6A8F-7B04-6A6E-432ADCBD0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28600"/>
            <a:ext cx="3429000" cy="1600200"/>
          </a:xfrm>
          <a:prstGeom prst="wedgeEllipseCallout">
            <a:avLst>
              <a:gd name="adj1" fmla="val -44444"/>
              <a:gd name="adj2" fmla="val 700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>
                <a:latin typeface="Algerian" panose="04020705040A02060702" pitchFamily="82" charset="0"/>
              </a:rPr>
              <a:t>Be Prepared!!!</a:t>
            </a:r>
          </a:p>
        </p:txBody>
      </p:sp>
      <p:pic>
        <p:nvPicPr>
          <p:cNvPr id="66564" name="Picture 4" descr="MCDD00661_0000[1]">
            <a:extLst>
              <a:ext uri="{FF2B5EF4-FFF2-40B4-BE49-F238E27FC236}">
                <a16:creationId xmlns:a16="http://schemas.microsoft.com/office/drawing/2014/main" id="{AC794A28-C866-F53E-4859-3A9073F62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2743200"/>
            <a:ext cx="31464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AutoShape 5">
            <a:extLst>
              <a:ext uri="{FF2B5EF4-FFF2-40B4-BE49-F238E27FC236}">
                <a16:creationId xmlns:a16="http://schemas.microsoft.com/office/drawing/2014/main" id="{AD69A455-0B24-3B29-DAAB-6A5A14669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14800"/>
            <a:ext cx="51054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>
                <a:latin typeface="Algerian" panose="04020705040A02060702" pitchFamily="82" charset="0"/>
              </a:rPr>
              <a:t>SHOW ENTHUSIASM!!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  <p:bldP spid="665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3A2FC86-131A-51C6-BD7B-6E8972EE54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8001000" cy="4038600"/>
          </a:xfrm>
        </p:spPr>
        <p:txBody>
          <a:bodyPr/>
          <a:lstStyle/>
          <a:p>
            <a:pPr eaLnBrk="1" hangingPunct="1"/>
            <a:r>
              <a:rPr lang="en-US" altLang="en-US"/>
              <a:t>Part 2: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Planning Your Presentation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25469CE-AB95-A007-158D-84DB4797E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 Keys to Presentation Excellence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E7D6102-A379-7367-FEFB-9C8D0698B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286000"/>
            <a:ext cx="86106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3600" b="1"/>
              <a:t>	Planning: </a:t>
            </a:r>
            <a:r>
              <a:rPr lang="en-US" altLang="en-US"/>
              <a:t>think the whole process through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i="1"/>
          </a:p>
          <a:p>
            <a:pPr lvl="3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3000"/>
              <a:t>Objectives</a:t>
            </a:r>
          </a:p>
          <a:p>
            <a:pPr lvl="3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altLang="en-US" sz="3000"/>
          </a:p>
          <a:p>
            <a:pPr lvl="3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3000"/>
              <a:t>Occasion</a:t>
            </a:r>
          </a:p>
          <a:p>
            <a:pPr lvl="3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3000"/>
          </a:p>
          <a:p>
            <a:pPr lvl="3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3000"/>
              <a:t>Audience</a:t>
            </a: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8274F38-5F06-D389-C361-830CD2417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Planning Your Presentation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AE980DE-CB55-CB0D-E6B5-7D661E726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800600"/>
          </a:xfrm>
        </p:spPr>
        <p:txBody>
          <a:bodyPr/>
          <a:lstStyle/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Determine Purpose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Assess Your Audience</a:t>
            </a:r>
          </a:p>
          <a:p>
            <a:pPr marL="990600" lvl="1" indent="-519113" eaLnBrk="1" hangingPunct="1"/>
            <a:r>
              <a:rPr lang="en-US" altLang="en-US"/>
              <a:t>“Success depends on your ability to reach your audience.”</a:t>
            </a:r>
          </a:p>
          <a:p>
            <a:pPr marL="990600" lvl="1" indent="-519113" eaLnBrk="1" hangingPunct="1"/>
            <a:r>
              <a:rPr lang="en-US" altLang="en-US"/>
              <a:t>Size</a:t>
            </a:r>
          </a:p>
          <a:p>
            <a:pPr marL="990600" lvl="1" indent="-519113" eaLnBrk="1" hangingPunct="1"/>
            <a:r>
              <a:rPr lang="en-US" altLang="en-US"/>
              <a:t>Demographics</a:t>
            </a:r>
          </a:p>
          <a:p>
            <a:pPr marL="990600" lvl="1" indent="-519113" eaLnBrk="1" hangingPunct="1"/>
            <a:r>
              <a:rPr lang="en-US" altLang="en-US"/>
              <a:t>Knowledge Level</a:t>
            </a:r>
          </a:p>
          <a:p>
            <a:pPr marL="990600" lvl="1" indent="-519113" eaLnBrk="1" hangingPunct="1"/>
            <a:r>
              <a:rPr lang="en-US" altLang="en-US"/>
              <a:t>Motivation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6D0CA41-45E0-E897-686F-E0B1A78A9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Planning contd.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8ED96C2-E20F-6A9D-BF29-6AB1BEEFE1C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7848600" cy="4764088"/>
          </a:xfrm>
        </p:spPr>
        <p:txBody>
          <a:bodyPr/>
          <a:lstStyle/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 startAt="3"/>
            </a:pPr>
            <a:r>
              <a:rPr lang="en-US" altLang="en-US"/>
              <a:t>Plan Space</a:t>
            </a:r>
          </a:p>
          <a:p>
            <a:pPr marL="990600" lvl="1" indent="-519113" eaLnBrk="1" hangingPunct="1"/>
            <a:r>
              <a:rPr lang="en-US" altLang="en-US"/>
              <a:t>Number of Seats</a:t>
            </a:r>
          </a:p>
          <a:p>
            <a:pPr marL="990600" lvl="1" indent="-519113" eaLnBrk="1" hangingPunct="1"/>
            <a:r>
              <a:rPr lang="en-US" altLang="en-US"/>
              <a:t>Seating Arrangement</a:t>
            </a:r>
          </a:p>
          <a:p>
            <a:pPr marL="990600" lvl="1" indent="-519113" eaLnBrk="1" hangingPunct="1"/>
            <a:r>
              <a:rPr lang="en-US" altLang="en-US"/>
              <a:t>Audio/Visual Equipment</a:t>
            </a:r>
          </a:p>
          <a:p>
            <a:pPr marL="990600" lvl="1" indent="-519113" eaLnBrk="1" hangingPunct="1"/>
            <a:r>
              <a:rPr lang="en-US" altLang="en-US"/>
              <a:t>Distracters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 startAt="4"/>
            </a:pPr>
            <a:r>
              <a:rPr lang="en-US" altLang="en-US"/>
              <a:t>What Day and Time?</a:t>
            </a:r>
          </a:p>
          <a:p>
            <a:pPr marL="990600" lvl="1" indent="-519113" eaLnBrk="1" hangingPunct="1"/>
            <a:r>
              <a:rPr lang="en-US" altLang="en-US"/>
              <a:t>Any Day!</a:t>
            </a:r>
          </a:p>
          <a:p>
            <a:pPr marL="990600" lvl="1" indent="-519113" eaLnBrk="1" hangingPunct="1"/>
            <a:r>
              <a:rPr lang="en-US" altLang="en-US"/>
              <a:t>Morning, preferably</a:t>
            </a:r>
          </a:p>
          <a:p>
            <a:pPr marL="609600" indent="-609600" eaLnBrk="1" hangingPunct="1"/>
            <a:endParaRPr lang="en-US" altLang="en-US" sz="280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CD068ED-BBEE-E67A-CFEE-C3E555099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Planning contd.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1A120F8-D339-129F-0979-C1B7230D5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2313" y="2362200"/>
            <a:ext cx="7964487" cy="4114800"/>
          </a:xfrm>
        </p:spPr>
        <p:txBody>
          <a:bodyPr/>
          <a:lstStyle/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 startAt="5"/>
            </a:pPr>
            <a:r>
              <a:rPr lang="en-US" altLang="en-US"/>
              <a:t>Organization</a:t>
            </a:r>
          </a:p>
          <a:p>
            <a:pPr marL="990600" lvl="1" indent="-519113" eaLnBrk="1" hangingPunct="1"/>
            <a:r>
              <a:rPr lang="en-US" altLang="en-US"/>
              <a:t>Determine Main Points (should be 2 to 5)</a:t>
            </a:r>
          </a:p>
          <a:p>
            <a:pPr marL="990600" lvl="1" indent="-519113" eaLnBrk="1" hangingPunct="1"/>
            <a:r>
              <a:rPr lang="en-US" altLang="en-US"/>
              <a:t>Evidence</a:t>
            </a:r>
          </a:p>
          <a:p>
            <a:pPr marL="990600" lvl="1" indent="-519113" eaLnBrk="1" hangingPunct="1"/>
            <a:r>
              <a:rPr lang="en-US" altLang="en-US"/>
              <a:t>Transitions</a:t>
            </a:r>
          </a:p>
          <a:p>
            <a:pPr marL="990600" lvl="1" indent="-519113" eaLnBrk="1" hangingPunct="1"/>
            <a:r>
              <a:rPr lang="en-US" altLang="en-US"/>
              <a:t>Prepare Outline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1BCF8DF-FFA6-547A-5E29-DDBBFC268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Organizing Your Presentation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E042E81-F3D0-5E3F-2C0D-008E4C20F1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001000" cy="3962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u="sng"/>
              <a:t>Organizing Patterns</a:t>
            </a:r>
          </a:p>
          <a:p>
            <a:pPr eaLnBrk="1" hangingPunct="1"/>
            <a:r>
              <a:rPr lang="en-US" altLang="en-US"/>
              <a:t>Topical</a:t>
            </a:r>
          </a:p>
          <a:p>
            <a:pPr eaLnBrk="1" hangingPunct="1"/>
            <a:r>
              <a:rPr lang="en-US" altLang="en-US"/>
              <a:t>Chronological </a:t>
            </a:r>
          </a:p>
          <a:p>
            <a:pPr eaLnBrk="1" hangingPunct="1"/>
            <a:r>
              <a:rPr lang="en-US" altLang="en-US"/>
              <a:t>Problem/Solution</a:t>
            </a:r>
          </a:p>
          <a:p>
            <a:pPr eaLnBrk="1" hangingPunct="1"/>
            <a:r>
              <a:rPr lang="en-US" altLang="en-US"/>
              <a:t>Cause/Effect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30A35C9-F94C-1BFE-FA0F-AF93874BD0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Tips to be kept while organizing</a:t>
            </a:r>
            <a:endParaRPr lang="en-AU" altLang="en-US" b="1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2EA1565-D478-8BF4-242D-B1C8DCE564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73238"/>
            <a:ext cx="8675688" cy="4535487"/>
          </a:xfrm>
        </p:spPr>
        <p:txBody>
          <a:bodyPr/>
          <a:lstStyle/>
          <a:p>
            <a:pPr algn="just" eaLnBrk="1" hangingPunct="1">
              <a:lnSpc>
                <a:spcPct val="140000"/>
              </a:lnSpc>
            </a:pPr>
            <a:r>
              <a:rPr lang="en-US" altLang="en-US" sz="3000"/>
              <a:t>Requires an introduction and a conclusion</a:t>
            </a:r>
          </a:p>
          <a:p>
            <a:pPr algn="just" eaLnBrk="1" hangingPunct="1">
              <a:lnSpc>
                <a:spcPct val="140000"/>
              </a:lnSpc>
            </a:pPr>
            <a:r>
              <a:rPr lang="en-US" altLang="en-US" sz="3000"/>
              <a:t>Should be logical and systematic</a:t>
            </a:r>
          </a:p>
          <a:p>
            <a:pPr algn="just" eaLnBrk="1" hangingPunct="1">
              <a:lnSpc>
                <a:spcPct val="160000"/>
              </a:lnSpc>
            </a:pPr>
            <a:r>
              <a:rPr lang="en-US" altLang="en-US" sz="3000"/>
              <a:t>‘Look after the beginning and the end…and the middle will take care itself.’</a:t>
            </a:r>
          </a:p>
          <a:p>
            <a:pPr algn="just" eaLnBrk="1" hangingPunct="1">
              <a:lnSpc>
                <a:spcPct val="160000"/>
              </a:lnSpc>
              <a:buFont typeface="Wingdings" panose="05000000000000000000" pitchFamily="2" charset="2"/>
              <a:buNone/>
            </a:pPr>
            <a:r>
              <a:rPr lang="en-US" altLang="en-US" sz="3000" i="1"/>
              <a:t>	</a:t>
            </a:r>
            <a:r>
              <a:rPr lang="en-US" altLang="en-US" sz="3000" b="1" i="1"/>
              <a:t>‘Men perish because they cannot join the beginning with the end.’</a:t>
            </a:r>
            <a:endParaRPr lang="en-AU" altLang="en-US" sz="3000" b="1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9991D68-529A-6590-947A-D4DB4EC46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Presentation Outline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1284FC3-F2AF-4608-E49F-B6D39B1DA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772400" cy="411480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Clr>
                <a:schemeClr val="tx1"/>
              </a:buClr>
            </a:pPr>
            <a:r>
              <a:rPr lang="en-US" altLang="en-US"/>
              <a:t>Keyword Reminders</a:t>
            </a:r>
          </a:p>
          <a:p>
            <a:pPr eaLnBrk="1" hangingPunct="1">
              <a:lnSpc>
                <a:spcPct val="140000"/>
              </a:lnSpc>
              <a:buClr>
                <a:schemeClr val="tx1"/>
              </a:buClr>
            </a:pPr>
            <a:r>
              <a:rPr lang="en-US" altLang="en-US"/>
              <a:t>Conversational Flow</a:t>
            </a:r>
          </a:p>
          <a:p>
            <a:pPr eaLnBrk="1" hangingPunct="1">
              <a:lnSpc>
                <a:spcPct val="140000"/>
              </a:lnSpc>
              <a:buClr>
                <a:schemeClr val="tx1"/>
              </a:buClr>
            </a:pPr>
            <a:r>
              <a:rPr lang="en-US" altLang="en-US"/>
              <a:t>Flexibility </a:t>
            </a:r>
          </a:p>
          <a:p>
            <a:pPr eaLnBrk="1" hangingPunct="1">
              <a:lnSpc>
                <a:spcPct val="140000"/>
              </a:lnSpc>
              <a:buClr>
                <a:schemeClr val="tx1"/>
              </a:buClr>
            </a:pPr>
            <a:r>
              <a:rPr lang="en-US" altLang="en-US"/>
              <a:t>More Responsive to Audience</a:t>
            </a:r>
          </a:p>
          <a:p>
            <a:pPr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lnSpc>
                <a:spcPct val="140000"/>
              </a:lnSpc>
              <a:buClr>
                <a:schemeClr val="tx1"/>
              </a:buClr>
            </a:pPr>
            <a:endParaRPr lang="en-US" alt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AC781C1-4990-9732-5889-516D8BBC13D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696200" cy="3581400"/>
          </a:xfrm>
        </p:spPr>
        <p:txBody>
          <a:bodyPr/>
          <a:lstStyle/>
          <a:p>
            <a:pPr eaLnBrk="1" hangingPunct="1"/>
            <a:r>
              <a:rPr lang="en-US" altLang="en-US"/>
              <a:t>Part 3: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The Presentation Sequence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068F516-40E9-9562-B353-35B0E4092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564438" cy="1143000"/>
          </a:xfrm>
        </p:spPr>
        <p:txBody>
          <a:bodyPr/>
          <a:lstStyle/>
          <a:p>
            <a:pPr eaLnBrk="1" hangingPunct="1"/>
            <a:r>
              <a:rPr lang="en-US" altLang="en-US" sz="4800"/>
              <a:t>#1: Build Rapport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7A3C8E6-C5AC-B419-AECD-3BD41E021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648200"/>
          </a:xfrm>
        </p:spPr>
        <p:txBody>
          <a:bodyPr/>
          <a:lstStyle/>
          <a:p>
            <a:pPr eaLnBrk="1" hangingPunct="1"/>
            <a:r>
              <a:rPr lang="en-US" altLang="en-US"/>
              <a:t>… relation marked by harmony or affinity</a:t>
            </a:r>
            <a:r>
              <a:rPr lang="en-US" altLang="en-US" sz="2800"/>
              <a:t> </a:t>
            </a:r>
          </a:p>
          <a:p>
            <a:pPr lvl="1" eaLnBrk="1" hangingPunct="1"/>
            <a:r>
              <a:rPr lang="en-US" altLang="en-US"/>
              <a:t>Audience members who trust you and feel that you care</a:t>
            </a:r>
          </a:p>
          <a:p>
            <a:pPr eaLnBrk="1" hangingPunct="1"/>
            <a:r>
              <a:rPr lang="en-US" altLang="en-US"/>
              <a:t>Start Before You Begin</a:t>
            </a:r>
          </a:p>
          <a:p>
            <a:pPr lvl="1" eaLnBrk="1" hangingPunct="1"/>
            <a:r>
              <a:rPr lang="en-US" altLang="en-US"/>
              <a:t>Mingle; Learn Names</a:t>
            </a:r>
          </a:p>
          <a:p>
            <a:pPr lvl="1" eaLnBrk="1" hangingPunct="1"/>
            <a:r>
              <a:rPr lang="en-US" altLang="en-US"/>
              <a:t>Opportunity to reinforce or correct audience assessment</a:t>
            </a:r>
          </a:p>
          <a:p>
            <a:pPr lvl="1" eaLnBrk="1" hangingPunct="1"/>
            <a:r>
              <a:rPr lang="en-US" altLang="en-US"/>
              <a:t>Good First Impression</a:t>
            </a:r>
          </a:p>
          <a:p>
            <a:pPr eaLnBrk="1" hangingPunct="1"/>
            <a:r>
              <a:rPr lang="en-US" altLang="en-US"/>
              <a:t>People Listen To People They Like</a:t>
            </a:r>
          </a:p>
        </p:txBody>
      </p:sp>
      <p:pic>
        <p:nvPicPr>
          <p:cNvPr id="27652" name="Picture 4" descr="BD05584_">
            <a:extLst>
              <a:ext uri="{FF2B5EF4-FFF2-40B4-BE49-F238E27FC236}">
                <a16:creationId xmlns:a16="http://schemas.microsoft.com/office/drawing/2014/main" id="{A1FD0151-4F9A-3A73-058E-FDF748135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81600"/>
            <a:ext cx="9699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j0295360">
            <a:extLst>
              <a:ext uri="{FF2B5EF4-FFF2-40B4-BE49-F238E27FC236}">
                <a16:creationId xmlns:a16="http://schemas.microsoft.com/office/drawing/2014/main" id="{06DD8364-92F9-B934-08F1-ECF12851B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282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BE2FD3C-B7B8-D1A9-02B0-47DC301E8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993063" cy="1143000"/>
          </a:xfrm>
        </p:spPr>
        <p:txBody>
          <a:bodyPr/>
          <a:lstStyle/>
          <a:p>
            <a:pPr eaLnBrk="1" hangingPunct="1"/>
            <a:r>
              <a:rPr lang="en-US" altLang="en-US" sz="4800"/>
              <a:t>#2: Opening Your Presentation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7F07B01-7BAC-A153-4D20-8EBDA729BD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4724400"/>
          </a:xfrm>
        </p:spPr>
        <p:txBody>
          <a:bodyPr/>
          <a:lstStyle/>
          <a:p>
            <a:pPr eaLnBrk="1" hangingPunct="1"/>
            <a:r>
              <a:rPr lang="en-US" altLang="en-US"/>
              <a:t>Introduce Yourself – Why Should They Listen</a:t>
            </a:r>
          </a:p>
          <a:p>
            <a:pPr eaLnBrk="1" hangingPunct="1"/>
            <a:r>
              <a:rPr lang="en-US" altLang="en-US">
                <a:hlinkClick r:id="rId2" action="ppaction://hlinkpres?slideindex=1&amp;slidetitle="/>
              </a:rPr>
              <a:t>Get Attention</a:t>
            </a:r>
            <a:r>
              <a:rPr lang="en-US" altLang="en-US"/>
              <a:t>, Build More Rapport, Introduce Topic</a:t>
            </a:r>
          </a:p>
          <a:p>
            <a:pPr lvl="1" eaLnBrk="1" hangingPunct="1"/>
            <a:r>
              <a:rPr lang="en-US" altLang="en-US"/>
              <a:t>Humor</a:t>
            </a:r>
          </a:p>
          <a:p>
            <a:pPr lvl="1" eaLnBrk="1" hangingPunct="1"/>
            <a:r>
              <a:rPr lang="en-US" altLang="en-US"/>
              <a:t>Anecdote</a:t>
            </a:r>
          </a:p>
          <a:p>
            <a:pPr lvl="1" eaLnBrk="1" hangingPunct="1"/>
            <a:r>
              <a:rPr lang="en-US" altLang="en-US"/>
              <a:t>Startling Statistic</a:t>
            </a:r>
          </a:p>
          <a:p>
            <a:pPr lvl="1" eaLnBrk="1" hangingPunct="1"/>
            <a:r>
              <a:rPr lang="en-US" altLang="en-US"/>
              <a:t>Make Audience Think</a:t>
            </a:r>
          </a:p>
          <a:p>
            <a:pPr lvl="1" eaLnBrk="1" hangingPunct="1"/>
            <a:r>
              <a:rPr lang="en-US" altLang="en-US"/>
              <a:t>Invite Participation</a:t>
            </a:r>
          </a:p>
          <a:p>
            <a:pPr eaLnBrk="1" hangingPunct="1"/>
            <a:r>
              <a:rPr lang="en-US" altLang="en-US"/>
              <a:t>Get Audience Response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776B515-D62B-E12F-36A3-FB898FDAD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#2…Completing the Opening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A1703B2-79D1-6930-E4B4-7EA375CDD8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en-US"/>
              <a:t>Clearly Defining Topic</a:t>
            </a:r>
          </a:p>
          <a:p>
            <a:pPr eaLnBrk="1" hangingPunct="1"/>
            <a:r>
              <a:rPr lang="en-US" altLang="en-US"/>
              <a:t>If Informative…</a:t>
            </a:r>
          </a:p>
          <a:p>
            <a:pPr lvl="1" eaLnBrk="1" hangingPunct="1"/>
            <a:r>
              <a:rPr lang="en-US" altLang="en-US"/>
              <a:t>Clear parameters for content within time</a:t>
            </a:r>
          </a:p>
          <a:p>
            <a:pPr eaLnBrk="1" hangingPunct="1"/>
            <a:r>
              <a:rPr lang="en-US" altLang="en-US"/>
              <a:t>If Persuasive…</a:t>
            </a:r>
          </a:p>
          <a:p>
            <a:pPr lvl="1" eaLnBrk="1" hangingPunct="1"/>
            <a:r>
              <a:rPr lang="en-US" altLang="en-US"/>
              <a:t>What’s the problem</a:t>
            </a:r>
          </a:p>
          <a:p>
            <a:pPr lvl="1" eaLnBrk="1" hangingPunct="1"/>
            <a:r>
              <a:rPr lang="en-US" altLang="en-US"/>
              <a:t>Who cares</a:t>
            </a:r>
          </a:p>
          <a:p>
            <a:pPr lvl="1" eaLnBrk="1" hangingPunct="1"/>
            <a:r>
              <a:rPr lang="en-US" altLang="en-US"/>
              <a:t>What’s the solution</a:t>
            </a:r>
          </a:p>
          <a:p>
            <a:pPr eaLnBrk="1" hangingPunct="1"/>
            <a:r>
              <a:rPr lang="en-US" altLang="en-US"/>
              <a:t>Overview </a:t>
            </a:r>
          </a:p>
        </p:txBody>
      </p:sp>
      <p:pic>
        <p:nvPicPr>
          <p:cNvPr id="29700" name="Picture 4" descr="PE07015_">
            <a:extLst>
              <a:ext uri="{FF2B5EF4-FFF2-40B4-BE49-F238E27FC236}">
                <a16:creationId xmlns:a16="http://schemas.microsoft.com/office/drawing/2014/main" id="{E3C8581E-C105-7856-4AC8-546BC42FF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114800"/>
            <a:ext cx="1633538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125FCA2-868F-02C6-EEA2-AF9755DC2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/>
              <a:t>#3:  Presenting Main Points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3BCF5D-1DB6-0DF9-9106-1DDBC4DD2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5720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en-US"/>
              <a:t>Main Point – Transition - Main Point -Transition - Main Point……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/>
              <a:t>Supporting Evidence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/>
              <a:t>Examples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/>
              <a:t>Feedback &amp; Questions From Audience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/>
              <a:t>Attention to, and Focus on, Audience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AC075D2-CD24-48FF-E273-067A4021C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#4:  Concluding Your Presentation 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48EDDAD-05A0-5149-D05F-63B196F31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2296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u="sng"/>
              <a:t>Goal</a:t>
            </a:r>
          </a:p>
          <a:p>
            <a:pPr eaLnBrk="1" hangingPunct="1"/>
            <a:r>
              <a:rPr lang="en-US" altLang="en-US"/>
              <a:t>Inform audience that you’re about to close</a:t>
            </a:r>
          </a:p>
          <a:p>
            <a:pPr eaLnBrk="1" hangingPunct="1"/>
            <a:r>
              <a:rPr lang="en-US" altLang="en-US"/>
              <a:t>Summarize main points</a:t>
            </a:r>
          </a:p>
          <a:p>
            <a:pPr eaLnBrk="1" hangingPunct="1"/>
            <a:r>
              <a:rPr lang="en-US" altLang="en-US"/>
              <a:t>Something to remember or call-to-action</a:t>
            </a:r>
          </a:p>
          <a:p>
            <a:pPr eaLnBrk="1" hangingPunct="1"/>
            <a:r>
              <a:rPr lang="en-US" altLang="en-US"/>
              <a:t>Answer questions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6B783C29-CB3C-F880-6D49-83BD6B175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105400"/>
            <a:ext cx="63547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tx2"/>
                </a:solidFill>
                <a:latin typeface="Tahoma" panose="020B0604030504040204" pitchFamily="34" charset="0"/>
              </a:rPr>
              <a:t>“Tell Them What You Told Them.”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  <p:bldP spid="225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9227E95-3CE6-41A7-A491-EF6D57C07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 eaLnBrk="1" hangingPunct="1"/>
            <a:r>
              <a:rPr lang="en-US" altLang="en-US"/>
              <a:t>#5: Question Round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B2721E1-1E60-A5A6-5F84-2458A5BBB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153400" cy="4876800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en-US" sz="1800"/>
              <a:t>ASKING QUESTIONS TO THE AUDIENCE</a:t>
            </a:r>
          </a:p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18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ask "friendly" questions and avoid asking risky questions </a:t>
            </a:r>
          </a:p>
          <a:p>
            <a:pPr algn="just" eaLnBrk="1" hangingPunct="1">
              <a:lnSpc>
                <a:spcPct val="70000"/>
              </a:lnSpc>
            </a:pPr>
            <a:endParaRPr lang="en-US" altLang="en-US" sz="23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don't let respondent wander or attempt to take control of the presentation</a:t>
            </a:r>
          </a:p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23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if extensive audience discussion is desired, avoid isolated one-on-one dialogues with specific individuals </a:t>
            </a:r>
          </a:p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23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when challenged, be candid and firm but avoid over responding</a:t>
            </a:r>
          </a:p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23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maintain control of the session and be firm and assertive without being aggressive or defensive </a:t>
            </a:r>
          </a:p>
          <a:p>
            <a:pPr algn="just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2300"/>
          </a:p>
          <a:p>
            <a:pPr algn="just" eaLnBrk="1" hangingPunct="1">
              <a:lnSpc>
                <a:spcPct val="70000"/>
              </a:lnSpc>
            </a:pPr>
            <a:r>
              <a:rPr lang="en-US" altLang="en-US" sz="2300"/>
              <a:t>don't let interruptions disrupt your composure</a:t>
            </a:r>
            <a:r>
              <a:rPr lang="en-US" altLang="en-US" sz="1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F3DDF75-8FC3-5B87-F3BF-798F685EA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Guideline for Answering Questions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28900E9-25D0-518C-9803-12D5299EE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226425" cy="4802188"/>
          </a:xfrm>
        </p:spPr>
        <p:txBody>
          <a:bodyPr/>
          <a:lstStyle/>
          <a:p>
            <a:pPr algn="just" eaLnBrk="1" hangingPunct="1"/>
            <a:r>
              <a:rPr lang="en-US" altLang="en-US" sz="2800"/>
              <a:t>Anticipate Questions: think of the ten most likely questions and plan out your answer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US" altLang="en-US" sz="2800"/>
          </a:p>
          <a:p>
            <a:pPr algn="just" eaLnBrk="1" hangingPunct="1"/>
            <a:r>
              <a:rPr lang="en-US" altLang="en-US" sz="2800"/>
              <a:t>Understand the Question: paraphrase it if necessary; repeat it if needed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US" altLang="en-US" sz="2800"/>
          </a:p>
          <a:p>
            <a:pPr algn="just" eaLnBrk="1" hangingPunct="1"/>
            <a:r>
              <a:rPr lang="en-US" altLang="en-US" sz="2800"/>
              <a:t>Plan the Answer: particularly if you anticipated the question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US" altLang="en-US" sz="2800"/>
          </a:p>
          <a:p>
            <a:pPr algn="just" eaLnBrk="1" hangingPunct="1"/>
            <a:r>
              <a:rPr lang="en-US" altLang="en-US" sz="2800"/>
              <a:t>Do Not Digress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US" altLang="en-US" sz="2800"/>
          </a:p>
          <a:p>
            <a:pPr algn="just" eaLnBrk="1" hangingPunct="1"/>
            <a:r>
              <a:rPr lang="en-US" altLang="en-US" sz="2800"/>
              <a:t>Be Honest: if you can't answer the question, say so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57748-36CE-BFC5-E2E6-A8AED4F900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828800"/>
            <a:ext cx="8763000" cy="3048000"/>
          </a:xfrm>
        </p:spPr>
        <p:txBody>
          <a:bodyPr/>
          <a:lstStyle/>
          <a:p>
            <a:pPr eaLnBrk="1" hangingPunct="1"/>
            <a:r>
              <a:rPr lang="en-US" altLang="en-US" sz="4800"/>
              <a:t>Part 4: </a:t>
            </a:r>
            <a:br>
              <a:rPr lang="en-US" altLang="en-US" sz="4800"/>
            </a:br>
            <a:br>
              <a:rPr lang="en-US" altLang="en-US" sz="4800"/>
            </a:br>
            <a:r>
              <a:rPr lang="en-US" altLang="en-US" sz="4800"/>
              <a:t>Effective Presentation Techniques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D9F2B5C-B0D7-BC44-D03E-6767972A3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Presentation Style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2E67258-EA4A-A24B-FCC7-C804DB9CD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017713"/>
            <a:ext cx="8116888" cy="4114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US" altLang="en-US" u="sng"/>
              <a:t>3 Elements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Vocal Techniques</a:t>
            </a:r>
          </a:p>
          <a:p>
            <a:pPr marL="990600" lvl="1" indent="-519113" eaLnBrk="1" hangingPunct="1">
              <a:buSzPct val="90000"/>
            </a:pPr>
            <a:r>
              <a:rPr lang="en-US" altLang="en-US"/>
              <a:t>Loudness</a:t>
            </a:r>
          </a:p>
          <a:p>
            <a:pPr marL="990600" lvl="1" indent="-519113" eaLnBrk="1" hangingPunct="1">
              <a:buSzPct val="90000"/>
            </a:pPr>
            <a:r>
              <a:rPr lang="en-US" altLang="en-US"/>
              <a:t>Pitch</a:t>
            </a:r>
          </a:p>
          <a:p>
            <a:pPr marL="990600" lvl="1" indent="-519113" eaLnBrk="1" hangingPunct="1">
              <a:buSzPct val="90000"/>
            </a:pPr>
            <a:r>
              <a:rPr lang="en-US" altLang="en-US"/>
              <a:t>Rate</a:t>
            </a:r>
          </a:p>
          <a:p>
            <a:pPr marL="990600" lvl="1" indent="-519113" eaLnBrk="1" hangingPunct="1">
              <a:buSzPct val="90000"/>
            </a:pPr>
            <a:r>
              <a:rPr lang="en-US" altLang="en-US"/>
              <a:t>Pause</a:t>
            </a:r>
          </a:p>
          <a:p>
            <a:pPr marL="609600" indent="-609600" eaLnBrk="1" hangingPunct="1">
              <a:buSzPct val="90000"/>
            </a:pPr>
            <a:r>
              <a:rPr lang="en-US" altLang="en-US"/>
              <a:t>Deviations From the Norm for Emphasis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D7F8E1A-5081-7B5F-A4DE-67244DDF9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33400"/>
            <a:ext cx="77930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tx2"/>
                </a:solidFill>
              </a:rPr>
              <a:t>Presentation Style (contd.)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22EF7DC-5928-9834-029F-1539F9CB2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81200"/>
            <a:ext cx="7391400" cy="43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90600" indent="-5334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AutoNum type="arabicPeriod" startAt="2"/>
            </a:pPr>
            <a:r>
              <a:rPr lang="en-US" altLang="en-US" sz="3200"/>
              <a:t>Body Language 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en-US" sz="2800"/>
              <a:t>Eye Contact, Gestures, Posture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n"/>
            </a:pPr>
            <a:endParaRPr lang="en-US" altLang="en-US" sz="2800"/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AutoNum type="arabicPeriod" startAt="3"/>
            </a:pPr>
            <a:r>
              <a:rPr lang="en-US" altLang="en-US" sz="3200"/>
              <a:t>Use of Space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</a:pPr>
            <a:r>
              <a:rPr lang="en-US" altLang="en-US" sz="2800"/>
              <a:t>Can Everyone See You?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125000"/>
              <a:buFont typeface="Wingdings" panose="05000000000000000000" pitchFamily="2" charset="2"/>
              <a:buChar char="§"/>
            </a:pPr>
            <a:r>
              <a:rPr lang="en-US" altLang="en-US" sz="2800"/>
              <a:t>Movement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90000"/>
              <a:buFontTx/>
              <a:buChar char="•"/>
            </a:pPr>
            <a:endParaRPr lang="en-US" altLang="en-US" sz="2800"/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endParaRPr lang="en-US" alt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114DB84-017F-141C-D2DB-83D54987AE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 Problems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0B670CF-06A0-92F9-1CE6-B60561056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7543800" cy="4535488"/>
          </a:xfrm>
        </p:spPr>
        <p:txBody>
          <a:bodyPr/>
          <a:lstStyle/>
          <a:p>
            <a:pPr eaLnBrk="1" hangingPunct="1"/>
            <a:r>
              <a:rPr lang="en-US" altLang="en-US"/>
              <a:t>Verbal fillers</a:t>
            </a:r>
          </a:p>
          <a:p>
            <a:pPr lvl="1" eaLnBrk="1" hangingPunct="1"/>
            <a:r>
              <a:rPr lang="en-US" altLang="en-US"/>
              <a:t>“Um”, “uh”, “like”</a:t>
            </a:r>
          </a:p>
          <a:p>
            <a:pPr lvl="1" eaLnBrk="1" hangingPunct="1"/>
            <a:r>
              <a:rPr lang="en-US" altLang="en-US"/>
              <a:t>Any unrelated word or phrase</a:t>
            </a:r>
          </a:p>
          <a:p>
            <a:pPr eaLnBrk="1" hangingPunct="1"/>
            <a:r>
              <a:rPr lang="en-US" altLang="en-US"/>
              <a:t>Swaying, rocking, and pacing</a:t>
            </a:r>
          </a:p>
          <a:p>
            <a:pPr eaLnBrk="1" hangingPunct="1"/>
            <a:r>
              <a:rPr lang="en-US" altLang="en-US"/>
              <a:t>Hands in pockets</a:t>
            </a:r>
          </a:p>
          <a:p>
            <a:pPr eaLnBrk="1" hangingPunct="1"/>
            <a:r>
              <a:rPr lang="en-US" altLang="en-US"/>
              <a:t>Lip smacking</a:t>
            </a:r>
          </a:p>
          <a:p>
            <a:pPr eaLnBrk="1" hangingPunct="1"/>
            <a:r>
              <a:rPr lang="en-US" altLang="en-US"/>
              <a:t>Fidgeting</a:t>
            </a:r>
          </a:p>
          <a:p>
            <a:pPr eaLnBrk="1" hangingPunct="1"/>
            <a:r>
              <a:rPr lang="en-US" altLang="en-US"/>
              <a:t>Failure to be audience-centered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0DAD384-B8FA-89A8-484B-4E3CBE824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Five Presentation Tips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E1C96DA-8F39-14D5-620C-7A23C87BD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209800"/>
            <a:ext cx="7772400" cy="4114800"/>
          </a:xfrm>
        </p:spPr>
        <p:txBody>
          <a:bodyPr/>
          <a:lstStyle/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Smile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Breathe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Water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Notes</a:t>
            </a:r>
          </a:p>
          <a:p>
            <a:pPr marL="609600" indent="-609600" eaLnBrk="1" hangingPunct="1">
              <a:buSzPct val="90000"/>
              <a:buFont typeface="Wingdings" panose="05000000000000000000" pitchFamily="2" charset="2"/>
              <a:buAutoNum type="arabicPeriod"/>
            </a:pPr>
            <a:r>
              <a:rPr lang="en-US" altLang="en-US"/>
              <a:t>Finish On Or Under Time</a:t>
            </a:r>
          </a:p>
        </p:txBody>
      </p:sp>
      <p:pic>
        <p:nvPicPr>
          <p:cNvPr id="38916" name="Picture 4" descr="MCj04281050000[1]">
            <a:extLst>
              <a:ext uri="{FF2B5EF4-FFF2-40B4-BE49-F238E27FC236}">
                <a16:creationId xmlns:a16="http://schemas.microsoft.com/office/drawing/2014/main" id="{BD9E0B22-AA4C-D81B-6F34-3F62F4134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76400"/>
            <a:ext cx="2743200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684226F-BDBC-4D34-97AE-685F14D4125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838200"/>
            <a:ext cx="8686800" cy="3962400"/>
          </a:xfrm>
        </p:spPr>
        <p:txBody>
          <a:bodyPr/>
          <a:lstStyle/>
          <a:p>
            <a:pPr eaLnBrk="1" hangingPunct="1"/>
            <a:r>
              <a:rPr lang="en-US" altLang="en-US" sz="4800"/>
              <a:t>Part 5:</a:t>
            </a:r>
            <a:br>
              <a:rPr lang="en-US" altLang="en-US" sz="4800"/>
            </a:br>
            <a:br>
              <a:rPr lang="en-US" altLang="en-US" sz="4800"/>
            </a:br>
            <a:r>
              <a:rPr lang="en-US" altLang="en-US" sz="4800"/>
              <a:t>Creating Effective Visual Aids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63915EC-9AD1-785C-721F-5F53DBEF4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Visual Aids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A784FD1-C453-C17D-07AA-9A95776D5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686800" cy="4114800"/>
          </a:xfrm>
        </p:spPr>
        <p:txBody>
          <a:bodyPr/>
          <a:lstStyle/>
          <a:p>
            <a:pPr eaLnBrk="1" hangingPunct="1"/>
            <a:r>
              <a:rPr lang="en-US" altLang="en-US"/>
              <a:t>Enhance Understanding</a:t>
            </a:r>
          </a:p>
          <a:p>
            <a:pPr eaLnBrk="1" hangingPunct="1"/>
            <a:r>
              <a:rPr lang="en-US" altLang="en-US"/>
              <a:t>Add Variety</a:t>
            </a:r>
          </a:p>
          <a:p>
            <a:pPr eaLnBrk="1" hangingPunct="1"/>
            <a:r>
              <a:rPr lang="en-US" altLang="en-US"/>
              <a:t>Lasting Impact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Used Poorly      A Distraction       Ineffective Presentation</a:t>
            </a:r>
          </a:p>
        </p:txBody>
      </p:sp>
      <p:sp>
        <p:nvSpPr>
          <p:cNvPr id="29700" name="Line 4">
            <a:extLst>
              <a:ext uri="{FF2B5EF4-FFF2-40B4-BE49-F238E27FC236}">
                <a16:creationId xmlns:a16="http://schemas.microsoft.com/office/drawing/2014/main" id="{6173C019-15A2-1132-115C-57CDA7ACF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495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826518C9-E395-2797-0ED2-0C7D25C36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CBAEB98-8CDD-6F48-6DDF-18F48510A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200"/>
            <a:ext cx="77930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tx2"/>
                </a:solidFill>
              </a:rPr>
              <a:t>Visual Aids - Examples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255578A-8C05-8C86-BB28-44B7E36AC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57400"/>
            <a:ext cx="6629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PowerPoint Slides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Overhead Trans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Graphs/Charts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Pictures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Films/Video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Flip Charts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Sketches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8C571D9-5F72-2A14-614C-891631FF3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34963"/>
            <a:ext cx="8534400" cy="1189037"/>
          </a:xfrm>
        </p:spPr>
        <p:txBody>
          <a:bodyPr/>
          <a:lstStyle/>
          <a:p>
            <a:pPr eaLnBrk="1" hangingPunct="1"/>
            <a:r>
              <a:rPr lang="en-US" altLang="en-US"/>
              <a:t>Keys to Presentation Excellence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69F9C513-E4D4-8A00-083C-264A1D89C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010400" cy="36115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600" b="1"/>
              <a:t>Practice and more practice:</a:t>
            </a:r>
            <a:endParaRPr lang="en-US" altLang="en-US" sz="3600" b="1" i="1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3100"/>
              <a:t>perfecting the delivery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3100"/>
              <a:t>well-timed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3100"/>
              <a:t>comprehensible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3100"/>
              <a:t>convincing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3100"/>
          </a:p>
        </p:txBody>
      </p:sp>
      <p:pic>
        <p:nvPicPr>
          <p:cNvPr id="43012" name="Picture 4" descr="MCBD06651_0000[1]">
            <a:extLst>
              <a:ext uri="{FF2B5EF4-FFF2-40B4-BE49-F238E27FC236}">
                <a16:creationId xmlns:a16="http://schemas.microsoft.com/office/drawing/2014/main" id="{05ADC8B6-6340-EB7B-E414-6AD7183E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05200"/>
            <a:ext cx="276066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6928847-4670-F695-A13E-DD5120ABF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i="1"/>
              <a:t>Delivery of the Talk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9798A70-71A9-F783-90DE-CC7944E32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b="1" i="1"/>
              <a:t>Be yourself! And look at the audience!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i="1"/>
              <a:t>Concentrate on the preparation and on the four qualities below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/>
              <a:t>-conviction/sincerity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/>
              <a:t>-enthusiasm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/>
              <a:t>-power of speech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/>
              <a:t>-simplicity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i="1"/>
              <a:t>These are the basic ingredients of all effective communication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E1288CC-BB75-B420-DB33-4C7BF3B1C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1625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sz="4000" b="1"/>
              <a:t>PRACTICE……And More Practice!!!</a:t>
            </a:r>
          </a:p>
        </p:txBody>
      </p:sp>
      <p:pic>
        <p:nvPicPr>
          <p:cNvPr id="44036" name="Picture 4" descr="MCj01209610000[1]">
            <a:extLst>
              <a:ext uri="{FF2B5EF4-FFF2-40B4-BE49-F238E27FC236}">
                <a16:creationId xmlns:a16="http://schemas.microsoft.com/office/drawing/2014/main" id="{2330F28B-D739-FA0C-F1A8-45D9B7348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424363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6">
            <a:extLst>
              <a:ext uri="{FF2B5EF4-FFF2-40B4-BE49-F238E27FC236}">
                <a16:creationId xmlns:a16="http://schemas.microsoft.com/office/drawing/2014/main" id="{E0045EDA-F0EB-5E20-9525-F27EC53FA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286000"/>
            <a:ext cx="28956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/>
              <a:t>PRACTICE MAKES A MAN PERFECT!!!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/>
    </p:bldLst>
  </p:timing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0</TotalTime>
  <Words>830</Words>
  <Application>Microsoft Office PowerPoint</Application>
  <PresentationFormat>On-screen Show (4:3)</PresentationFormat>
  <Paragraphs>217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Algerian</vt:lpstr>
      <vt:lpstr>Arial</vt:lpstr>
      <vt:lpstr>Tahoma</vt:lpstr>
      <vt:lpstr>Times New Roman</vt:lpstr>
      <vt:lpstr>Wingdings</vt:lpstr>
      <vt:lpstr>Quadrant</vt:lpstr>
      <vt:lpstr>Effective Presentation Skills</vt:lpstr>
      <vt:lpstr>“Great speakers aren’t  born, they are trained.”</vt:lpstr>
      <vt:lpstr>Agenda </vt:lpstr>
      <vt:lpstr>Causes of the Anxiety</vt:lpstr>
      <vt:lpstr>Rise above the Fears…</vt:lpstr>
      <vt:lpstr>‘but how can I get practice’</vt:lpstr>
      <vt:lpstr>PowerPoint Presentation</vt:lpstr>
      <vt:lpstr>Part 2:  Planning Your Presentation</vt:lpstr>
      <vt:lpstr> Keys to Presentation Excellence</vt:lpstr>
      <vt:lpstr>Planning Your Presentation</vt:lpstr>
      <vt:lpstr>Planning contd.</vt:lpstr>
      <vt:lpstr>Planning contd.</vt:lpstr>
      <vt:lpstr>Organizing Your Presentation</vt:lpstr>
      <vt:lpstr>Tips to be kept while organizing</vt:lpstr>
      <vt:lpstr>Presentation Outline</vt:lpstr>
      <vt:lpstr>Part 3:  The Presentation Sequence</vt:lpstr>
      <vt:lpstr>#1: Build Rapport</vt:lpstr>
      <vt:lpstr>#2: Opening Your Presentation </vt:lpstr>
      <vt:lpstr>#2…Completing the Opening </vt:lpstr>
      <vt:lpstr>#3:  Presenting Main Points</vt:lpstr>
      <vt:lpstr>#4:  Concluding Your Presentation </vt:lpstr>
      <vt:lpstr>#5: Question Round</vt:lpstr>
      <vt:lpstr>Guideline for Answering Questions</vt:lpstr>
      <vt:lpstr>Part 4:   Effective Presentation Techniques</vt:lpstr>
      <vt:lpstr>Presentation Style</vt:lpstr>
      <vt:lpstr>PowerPoint Presentation</vt:lpstr>
      <vt:lpstr>Common Problems</vt:lpstr>
      <vt:lpstr>Five Presentation Tips</vt:lpstr>
      <vt:lpstr>Part 5:  Creating Effective Visual Aids</vt:lpstr>
      <vt:lpstr>Visual Aids</vt:lpstr>
      <vt:lpstr>PowerPoint Presentation</vt:lpstr>
      <vt:lpstr>Keys to Presentation Excellence</vt:lpstr>
      <vt:lpstr>Delivery of the Talk</vt:lpstr>
      <vt:lpstr>PRACTICE……And More Practice!!!</vt:lpstr>
    </vt:vector>
  </TitlesOfParts>
  <Company>jiit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santoshi.sen</dc:creator>
  <cp:lastModifiedBy>Zaina Alqublan</cp:lastModifiedBy>
  <cp:revision>58</cp:revision>
  <dcterms:created xsi:type="dcterms:W3CDTF">2007-07-17T13:44:22Z</dcterms:created>
  <dcterms:modified xsi:type="dcterms:W3CDTF">2024-08-28T06:11:28Z</dcterms:modified>
</cp:coreProperties>
</file>