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0" d="100"/>
          <a:sy n="60" d="100"/>
        </p:scale>
        <p:origin x="-22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printerSettings" Target="printerSettings/printerSettings1.bin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paperBackingColor.jpg"/>
          <p:cNvPicPr>
            <a:picLocks noChangeAspect="1"/>
          </p:cNvPicPr>
          <p:nvPr/>
        </p:nvPicPr>
        <p:blipFill>
          <a:blip r:embed="rId2"/>
          <a:srcRect l="469" t="13915"/>
          <a:stretch>
            <a:fillRect/>
          </a:stretch>
        </p:blipFill>
        <p:spPr>
          <a:xfrm>
            <a:off x="1613903" y="699248"/>
            <a:ext cx="5916194" cy="3837694"/>
          </a:xfrm>
          <a:prstGeom prst="rect">
            <a:avLst/>
          </a:prstGeom>
          <a:solidFill>
            <a:srgbClr val="FFFFFF">
              <a:shade val="85000"/>
            </a:srgbClr>
          </a:solidFill>
          <a:ln w="22225" cap="sq">
            <a:solidFill>
              <a:srgbClr val="FDFDFD"/>
            </a:solidFill>
            <a:miter lim="800000"/>
          </a:ln>
          <a:effectLst>
            <a:outerShdw blurRad="57150" dist="37500" dir="7560000" sy="98000" kx="80000" ky="63000" algn="tl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E1EF4-31ED-45C2-AC47-F2718A41336B}" type="datetimeFigureOut">
              <a:rPr lang="en-US" smtClean="0"/>
              <a:t>11/19/11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EACD6-A525-4B49-8009-7F09B4461B46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09569" y="1143000"/>
            <a:ext cx="5724862" cy="1846961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6000" kern="1200">
                <a:solidFill>
                  <a:schemeClr val="bg2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69" y="2994212"/>
            <a:ext cx="5724862" cy="100720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0"/>
              </a:spcBef>
              <a:buSzPct val="90000"/>
              <a:buFont typeface="Wingdings" pitchFamily="2" charset="2"/>
              <a:buNone/>
              <a:defRPr sz="2000" kern="1200">
                <a:solidFill>
                  <a:schemeClr val="bg2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E1EF4-31ED-45C2-AC47-F2718A41336B}" type="datetimeFigureOut">
              <a:rPr lang="en-US" smtClean="0"/>
              <a:t>11/19/11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EACD6-A525-4B49-8009-7F09B4461B4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titlePhotoBacking-r.png"/>
          <p:cNvPicPr>
            <a:picLocks noChangeAspect="1"/>
          </p:cNvPicPr>
          <p:nvPr/>
        </p:nvPicPr>
        <p:blipFill>
          <a:blip r:embed="rId2"/>
          <a:srcRect l="17353" t="9412" r="17500" b="32353"/>
          <a:stretch>
            <a:fillRect/>
          </a:stretch>
        </p:blipFill>
        <p:spPr>
          <a:xfrm>
            <a:off x="1586753" y="645459"/>
            <a:ext cx="5957047" cy="3993776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24600"/>
            <a:ext cx="2133600" cy="273050"/>
          </a:xfrm>
        </p:spPr>
        <p:txBody>
          <a:bodyPr/>
          <a:lstStyle>
            <a:lvl1pPr>
              <a:defRPr sz="14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A6BE1EF4-31ED-45C2-AC47-F2718A41336B}" type="datetimeFigureOut">
              <a:rPr lang="en-US" smtClean="0"/>
              <a:t>11/19/11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24600"/>
            <a:ext cx="2895600" cy="273050"/>
          </a:xfrm>
        </p:spPr>
        <p:txBody>
          <a:bodyPr/>
          <a:lstStyle>
            <a:lvl1pPr>
              <a:defRPr sz="14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24600"/>
            <a:ext cx="2133600" cy="273050"/>
          </a:xfrm>
        </p:spPr>
        <p:txBody>
          <a:bodyPr/>
          <a:lstStyle>
            <a:lvl1pPr>
              <a:defRPr sz="14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B51EACD6-A525-4B49-8009-7F09B4461B46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4435" y="4953000"/>
            <a:ext cx="8095130" cy="857250"/>
          </a:xfrm>
        </p:spPr>
        <p:txBody>
          <a:bodyPr anchor="b" anchorCtr="0">
            <a:noAutofit/>
          </a:bodyPr>
          <a:lstStyle>
            <a:lvl1pPr>
              <a:defRPr sz="5400">
                <a:solidFill>
                  <a:schemeClr val="tx2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24435" y="5791200"/>
            <a:ext cx="8095130" cy="5072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0">
                <a:solidFill>
                  <a:schemeClr val="tx2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764792" y="804672"/>
            <a:ext cx="5638800" cy="3657600"/>
          </a:xfrm>
        </p:spPr>
        <p:txBody>
          <a:bodyPr/>
          <a:lstStyle>
            <a:lvl1pPr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818" y="2514600"/>
            <a:ext cx="8162365" cy="914400"/>
          </a:xfrm>
        </p:spPr>
        <p:txBody>
          <a:bodyPr anchor="b" anchorCtr="0"/>
          <a:lstStyle>
            <a:lvl1pPr algn="ctr">
              <a:defRPr sz="5400" b="0" cap="none" baseline="0">
                <a:solidFill>
                  <a:schemeClr val="tx2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818" y="3429000"/>
            <a:ext cx="8162365" cy="701000"/>
          </a:xfrm>
        </p:spPr>
        <p:txBody>
          <a:bodyPr anchor="t" anchorCtr="0">
            <a:normAutofit/>
          </a:bodyPr>
          <a:lstStyle>
            <a:lvl1pPr marL="0" indent="0" algn="ctr">
              <a:spcBef>
                <a:spcPts val="0"/>
              </a:spcBef>
              <a:buNone/>
              <a:defRPr sz="1800">
                <a:solidFill>
                  <a:schemeClr val="tx2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4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A6BE1EF4-31ED-45C2-AC47-F2718A41336B}" type="datetimeFigureOut">
              <a:rPr lang="en-US" smtClean="0"/>
              <a:t>11/19/11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vert="horz" lIns="91440" tIns="45720" rIns="91440" bIns="45720" rtlCol="0" anchor="ctr"/>
          <a:lstStyle>
            <a:lvl1pPr marL="0" algn="ctr" defTabSz="914400" rtl="0" eaLnBrk="1" latinLnBrk="0" hangingPunct="1">
              <a:defRPr sz="14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4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B51EACD6-A525-4B49-8009-7F09B4461B46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3900" y="1586753"/>
            <a:ext cx="3776472" cy="458386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86753"/>
            <a:ext cx="3776472" cy="458386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E1EF4-31ED-45C2-AC47-F2718A41336B}" type="datetimeFigureOut">
              <a:rPr lang="en-US" smtClean="0"/>
              <a:t>11/19/11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EACD6-A525-4B49-8009-7F09B4461B4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3900" y="1598613"/>
            <a:ext cx="3773488" cy="427877"/>
          </a:xfrm>
        </p:spPr>
        <p:txBody>
          <a:bodyPr anchor="b">
            <a:normAutofit/>
          </a:bodyPr>
          <a:lstStyle>
            <a:lvl1pPr marL="0" indent="0" algn="ctr">
              <a:spcBef>
                <a:spcPts val="0"/>
              </a:spcBef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23900" y="2174875"/>
            <a:ext cx="3773488" cy="3997325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 marL="2290763" indent="-344488">
              <a:defRPr sz="1600"/>
            </a:lvl7pPr>
            <a:lvl8pPr marL="2290763" indent="-344488">
              <a:defRPr sz="1600"/>
            </a:lvl8pPr>
            <a:lvl9pPr marL="2290763" indent="-344488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98613"/>
            <a:ext cx="3776472" cy="427877"/>
          </a:xfrm>
        </p:spPr>
        <p:txBody>
          <a:bodyPr anchor="b">
            <a:normAutofit/>
          </a:bodyPr>
          <a:lstStyle>
            <a:lvl1pPr marL="0" indent="0" algn="ctr">
              <a:spcBef>
                <a:spcPts val="0"/>
              </a:spcBef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3776472" cy="3997325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 marL="2290763" indent="-344488">
              <a:defRPr sz="1600"/>
            </a:lvl7pPr>
            <a:lvl8pPr marL="2290763" indent="-344488">
              <a:defRPr sz="1600"/>
            </a:lvl8pPr>
            <a:lvl9pPr marL="2290763" indent="-344488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E1EF4-31ED-45C2-AC47-F2718A41336B}" type="datetimeFigureOut">
              <a:rPr lang="en-US" smtClean="0"/>
              <a:t>11/19/11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EACD6-A525-4B49-8009-7F09B4461B4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3900" y="1586753"/>
            <a:ext cx="7707406" cy="2231136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E1EF4-31ED-45C2-AC47-F2718A41336B}" type="datetimeFigureOut">
              <a:rPr lang="en-US" smtClean="0"/>
              <a:t>11/19/11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EACD6-A525-4B49-8009-7F09B4461B46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723900" y="3914170"/>
            <a:ext cx="7707406" cy="2231136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3900" y="1586753"/>
            <a:ext cx="3776472" cy="458386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E1EF4-31ED-45C2-AC47-F2718A41336B}" type="datetimeFigureOut">
              <a:rPr lang="en-US" smtClean="0"/>
              <a:t>11/19/11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EACD6-A525-4B49-8009-7F09B4461B46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86753"/>
            <a:ext cx="3776472" cy="2232212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9" name="Content Placeholder 3"/>
          <p:cNvSpPr>
            <a:spLocks noGrp="1"/>
          </p:cNvSpPr>
          <p:nvPr>
            <p:ph sz="half" idx="14"/>
          </p:nvPr>
        </p:nvSpPr>
        <p:spPr>
          <a:xfrm>
            <a:off x="4648200" y="3913094"/>
            <a:ext cx="3776472" cy="2232212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E1EF4-31ED-45C2-AC47-F2718A41336B}" type="datetimeFigureOut">
              <a:rPr lang="en-US" smtClean="0"/>
              <a:t>11/19/11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EACD6-A525-4B49-8009-7F09B4461B46}" type="slidenum">
              <a:rPr lang="en-US" smtClean="0"/>
              <a:t>‹#›</a:t>
            </a:fld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sz="half" idx="1"/>
          </p:nvPr>
        </p:nvSpPr>
        <p:spPr>
          <a:xfrm>
            <a:off x="723900" y="1586753"/>
            <a:ext cx="3776472" cy="2232212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86753"/>
            <a:ext cx="3776472" cy="2232212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723900" y="3913094"/>
            <a:ext cx="3776472" cy="2232212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9" name="Content Placeholder 3"/>
          <p:cNvSpPr>
            <a:spLocks noGrp="1"/>
          </p:cNvSpPr>
          <p:nvPr>
            <p:ph sz="half" idx="14"/>
          </p:nvPr>
        </p:nvSpPr>
        <p:spPr>
          <a:xfrm>
            <a:off x="4648200" y="3913094"/>
            <a:ext cx="3776472" cy="2232212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E1EF4-31ED-45C2-AC47-F2718A41336B}" type="datetimeFigureOut">
              <a:rPr lang="en-US" smtClean="0"/>
              <a:t>11/19/11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EACD6-A525-4B49-8009-7F09B4461B4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E1EF4-31ED-45C2-AC47-F2718A41336B}" type="datetimeFigureOut">
              <a:rPr lang="en-US" smtClean="0"/>
              <a:t>11/19/11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EACD6-A525-4B49-8009-7F09B4461B4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0363" y="1143000"/>
            <a:ext cx="3807662" cy="1341344"/>
          </a:xfrm>
        </p:spPr>
        <p:txBody>
          <a:bodyPr anchor="b"/>
          <a:lstStyle>
            <a:lvl1pPr algn="ctr">
              <a:defRPr sz="44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199" y="605118"/>
            <a:ext cx="3776472" cy="556549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 marL="2290763" indent="-344488">
              <a:defRPr sz="2000"/>
            </a:lvl7pPr>
            <a:lvl8pPr marL="2290763" indent="-344488">
              <a:defRPr sz="2000"/>
            </a:lvl8pPr>
            <a:lvl9pPr marL="2290763" indent="-344488"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0363" y="2618815"/>
            <a:ext cx="3807662" cy="3133164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E1EF4-31ED-45C2-AC47-F2718A41336B}" type="datetimeFigureOut">
              <a:rPr lang="en-US" smtClean="0"/>
              <a:t>11/19/11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EACD6-A525-4B49-8009-7F09B4461B4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E1EF4-31ED-45C2-AC47-F2718A41336B}" type="datetimeFigureOut">
              <a:rPr lang="en-US" smtClean="0"/>
              <a:t>11/19/11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EACD6-A525-4B49-8009-7F09B4461B46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 descr="pictureCaptionBacking.png"/>
          <p:cNvPicPr>
            <a:picLocks noChangeAspect="1"/>
          </p:cNvPicPr>
          <p:nvPr/>
        </p:nvPicPr>
        <p:blipFill>
          <a:blip r:embed="rId2"/>
          <a:srcRect l="52272" t="8889" r="5152" b="16566"/>
          <a:stretch>
            <a:fillRect/>
          </a:stretch>
        </p:blipFill>
        <p:spPr>
          <a:xfrm>
            <a:off x="4594412" y="663388"/>
            <a:ext cx="3893127" cy="5112327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725487" y="1143000"/>
            <a:ext cx="3792537" cy="1341344"/>
          </a:xfrm>
        </p:spPr>
        <p:txBody>
          <a:bodyPr anchor="b"/>
          <a:lstStyle>
            <a:lvl1pPr algn="ctr">
              <a:defRPr sz="44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2"/>
          </p:nvPr>
        </p:nvSpPr>
        <p:spPr>
          <a:xfrm>
            <a:off x="725487" y="2618815"/>
            <a:ext cx="3792537" cy="3133164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829938" y="864971"/>
            <a:ext cx="3422075" cy="470916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5487" y="462896"/>
            <a:ext cx="7718425" cy="82802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5489" y="1598613"/>
            <a:ext cx="7718424" cy="457200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E1EF4-31ED-45C2-AC47-F2718A41336B}" type="datetimeFigureOut">
              <a:rPr lang="en-US" smtClean="0"/>
              <a:t>11/19/11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EACD6-A525-4B49-8009-7F09B4461B4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0" y="685801"/>
            <a:ext cx="1066800" cy="54848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5488" y="685757"/>
            <a:ext cx="6437312" cy="5482221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E1EF4-31ED-45C2-AC47-F2718A41336B}" type="datetimeFigureOut">
              <a:rPr lang="en-US" smtClean="0"/>
              <a:t>11/19/11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EACD6-A525-4B49-8009-7F09B4461B4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26141" y="314979"/>
            <a:ext cx="7691719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/>
              <a:t>Click to edit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6141" y="1586753"/>
            <a:ext cx="7691719" cy="4571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A6BE1EF4-31ED-45C2-AC47-F2718A41336B}" type="datetimeFigureOut">
              <a:rPr lang="en-US" smtClean="0"/>
              <a:t>11/19/11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B51EACD6-A525-4B49-8009-7F09B4461B46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914400" rtl="0" eaLnBrk="1" latinLnBrk="0" hangingPunct="1">
        <a:spcBef>
          <a:spcPts val="2400"/>
        </a:spcBef>
        <a:buSzPct val="90000"/>
        <a:buFont typeface="Wingdings" pitchFamily="2" charset="2"/>
        <a:buChar char="v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914400" indent="-457200" algn="l" defTabSz="914400" rtl="0" eaLnBrk="1" latinLnBrk="0" hangingPunct="1">
        <a:spcBef>
          <a:spcPts val="1200"/>
        </a:spcBef>
        <a:buClr>
          <a:schemeClr val="bg1">
            <a:lumMod val="65000"/>
          </a:schemeClr>
        </a:buClr>
        <a:buSzPct val="90000"/>
        <a:buFont typeface="Wingdings" pitchFamily="2" charset="2"/>
        <a:buChar char="v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263650" indent="-349250" algn="l" defTabSz="914400" rtl="0" eaLnBrk="1" latinLnBrk="0" hangingPunct="1">
        <a:spcBef>
          <a:spcPts val="1200"/>
        </a:spcBef>
        <a:buSzPct val="90000"/>
        <a:buFont typeface="Wingdings" pitchFamily="2" charset="2"/>
        <a:buChar char="v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336550" algn="l" defTabSz="914400" rtl="0" eaLnBrk="1" latinLnBrk="0" hangingPunct="1">
        <a:spcBef>
          <a:spcPts val="1200"/>
        </a:spcBef>
        <a:buClr>
          <a:schemeClr val="bg1">
            <a:lumMod val="65000"/>
          </a:schemeClr>
        </a:buClr>
        <a:buSzPct val="90000"/>
        <a:buFont typeface="Wingdings" pitchFamily="2" charset="2"/>
        <a:buChar char="v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946275" indent="-346075" algn="l" defTabSz="914400" rtl="0" eaLnBrk="1" latinLnBrk="0" hangingPunct="1">
        <a:spcBef>
          <a:spcPts val="1200"/>
        </a:spcBef>
        <a:buSzPct val="90000"/>
        <a:buFont typeface="Wingdings" pitchFamily="2" charset="2"/>
        <a:buChar char="v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290763" indent="-344488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SzPct val="90000"/>
        <a:buFont typeface="Wingdings" pitchFamily="2" charset="2"/>
        <a:buChar char="v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625725" indent="-344488" algn="l" defTabSz="914400" rtl="0" eaLnBrk="1" latinLnBrk="0" hangingPunct="1">
        <a:spcBef>
          <a:spcPct val="20000"/>
        </a:spcBef>
        <a:buSzPct val="90000"/>
        <a:buFont typeface="Wingdings" pitchFamily="2" charset="2"/>
        <a:buChar char="v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970213" indent="-344488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SzPct val="90000"/>
        <a:buFont typeface="Wingdings" pitchFamily="2" charset="2"/>
        <a:buChar char="v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313113" indent="-344488" algn="l" defTabSz="914400" rtl="0" eaLnBrk="1" latinLnBrk="0" hangingPunct="1">
        <a:spcBef>
          <a:spcPct val="20000"/>
        </a:spcBef>
        <a:buSzPct val="90000"/>
        <a:buFont typeface="Wingdings" pitchFamily="2" charset="2"/>
        <a:buChar char="v"/>
        <a:defRPr lang="en-US" sz="1800" kern="1200" dirty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Translation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Grammatical Problems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06394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They will forgive us</a:t>
            </a:r>
          </a:p>
          <a:p>
            <a:r>
              <a:rPr lang="en-US" dirty="0" smtClean="0"/>
              <a:t>We shall delay the meaning.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4441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“must have” and “should have”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They must have finished work.</a:t>
            </a:r>
          </a:p>
          <a:p>
            <a:r>
              <a:rPr lang="en-US" dirty="0" smtClean="0"/>
              <a:t>They should have finished work.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55171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Polite Request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Can you open the window?</a:t>
            </a:r>
          </a:p>
          <a:p>
            <a:r>
              <a:rPr lang="en-US" dirty="0" smtClean="0"/>
              <a:t>Will you open the window?</a:t>
            </a:r>
          </a:p>
          <a:p>
            <a:r>
              <a:rPr lang="en-US" dirty="0" smtClean="0"/>
              <a:t>May you open the window?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2606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One word for all question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Are you playing tennis?</a:t>
            </a:r>
          </a:p>
          <a:p>
            <a:r>
              <a:rPr lang="en-US" dirty="0" smtClean="0"/>
              <a:t>Have you played tennis?</a:t>
            </a:r>
          </a:p>
          <a:p>
            <a:r>
              <a:rPr lang="en-US" dirty="0" smtClean="0"/>
              <a:t>Do you play tennis?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71077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disappearance of </a:t>
            </a:r>
            <a:r>
              <a:rPr lang="ar-sa" dirty="0" smtClean="0"/>
              <a:t>هل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Where did the man disappear?</a:t>
            </a:r>
          </a:p>
          <a:p>
            <a:r>
              <a:rPr lang="en-US" dirty="0" smtClean="0"/>
              <a:t>Whom are you talking to on the phone?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68175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Translation of Negation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Not</a:t>
            </a:r>
          </a:p>
          <a:p>
            <a:r>
              <a:rPr lang="en-US" dirty="0" smtClean="0"/>
              <a:t>No</a:t>
            </a:r>
          </a:p>
          <a:p>
            <a:r>
              <a:rPr lang="en-US" dirty="0" smtClean="0"/>
              <a:t>Never</a:t>
            </a:r>
          </a:p>
          <a:p>
            <a:r>
              <a:rPr lang="en-US" dirty="0" smtClean="0"/>
              <a:t>Neither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64019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children did not sleep yesterday</a:t>
            </a:r>
          </a:p>
          <a:p>
            <a:r>
              <a:rPr lang="en-US" dirty="0" smtClean="0"/>
              <a:t>We never give up.</a:t>
            </a:r>
          </a:p>
          <a:p>
            <a:r>
              <a:rPr lang="en-US" dirty="0" smtClean="0"/>
              <a:t>No smoking</a:t>
            </a:r>
          </a:p>
          <a:p>
            <a:r>
              <a:rPr lang="en-US" dirty="0" smtClean="0"/>
              <a:t>No children allowed.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198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Nominal VS. Verbal Sentences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 am a student</a:t>
            </a:r>
          </a:p>
          <a:p>
            <a:r>
              <a:rPr lang="en-US" dirty="0" smtClean="0"/>
              <a:t>She has a headache</a:t>
            </a:r>
          </a:p>
          <a:p>
            <a:r>
              <a:rPr lang="en-US" dirty="0" smtClean="0"/>
              <a:t>We have money.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87791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Translation of Word Order: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diplomat left Damascus for London</a:t>
            </a:r>
          </a:p>
          <a:p>
            <a:r>
              <a:rPr lang="en-US" dirty="0" smtClean="0"/>
              <a:t>God likes us.</a:t>
            </a:r>
          </a:p>
          <a:p>
            <a:r>
              <a:rPr lang="en-US" dirty="0" smtClean="0"/>
              <a:t>Hypocrites live a miserable life.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63960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Translation of personal pronouns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3524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6141" y="314979"/>
            <a:ext cx="7691719" cy="5040188"/>
          </a:xfrm>
        </p:spPr>
        <p:txBody>
          <a:bodyPr/>
          <a:lstStyle/>
          <a:p>
            <a:r>
              <a:rPr lang="en-US" dirty="0" smtClean="0"/>
              <a:t>End of Class</a:t>
            </a:r>
            <a:br>
              <a:rPr lang="en-US" dirty="0" smtClean="0"/>
            </a:br>
            <a:r>
              <a:rPr lang="en-US" dirty="0" smtClean="0"/>
              <a:t>Thanks Translators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497715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jpeg"/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Venture">
  <a:themeElements>
    <a:clrScheme name="Venture">
      <a:dk1>
        <a:sysClr val="windowText" lastClr="000000"/>
      </a:dk1>
      <a:lt1>
        <a:sysClr val="window" lastClr="FFFFFF"/>
      </a:lt1>
      <a:dk2>
        <a:srgbClr val="738450"/>
      </a:dk2>
      <a:lt2>
        <a:srgbClr val="E8E9D1"/>
      </a:lt2>
      <a:accent1>
        <a:srgbClr val="9EB060"/>
      </a:accent1>
      <a:accent2>
        <a:srgbClr val="D09A08"/>
      </a:accent2>
      <a:accent3>
        <a:srgbClr val="F2EC86"/>
      </a:accent3>
      <a:accent4>
        <a:srgbClr val="824F1C"/>
      </a:accent4>
      <a:accent5>
        <a:srgbClr val="511818"/>
      </a:accent5>
      <a:accent6>
        <a:srgbClr val="553876"/>
      </a:accent6>
      <a:hlink>
        <a:srgbClr val="929547"/>
      </a:hlink>
      <a:folHlink>
        <a:srgbClr val="56633C"/>
      </a:folHlink>
    </a:clrScheme>
    <a:fontScheme name="Venture">
      <a:majorFont>
        <a:latin typeface="Calisto MT"/>
        <a:ea typeface=""/>
        <a:cs typeface=""/>
        <a:font script="Jpan" typeface="ＭＳ Ｐ明朝"/>
      </a:majorFont>
      <a:minorFont>
        <a:latin typeface="Calisto MT"/>
        <a:ea typeface=""/>
        <a:cs typeface=""/>
        <a:font script="Jpan" typeface="ＭＳ Ｐ明朝"/>
      </a:minorFont>
    </a:fontScheme>
    <a:fmtScheme name="Ventur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30000"/>
                <a:alpha val="50000"/>
                <a:satMod val="150000"/>
              </a:schemeClr>
              <a:schemeClr val="phClr">
                <a:tint val="50000"/>
                <a:alpha val="10000"/>
                <a:satMod val="15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30000"/>
                <a:alpha val="50000"/>
                <a:satMod val="150000"/>
              </a:schemeClr>
              <a:schemeClr val="phClr">
                <a:tint val="50000"/>
                <a:alpha val="10000"/>
                <a:satMod val="150000"/>
              </a:schemeClr>
            </a:duotone>
          </a:blip>
          <a:stretch/>
        </a:blipFill>
      </a:fillStyleLst>
      <a:lnStyleLst>
        <a:ln w="1905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76200" dist="25400" dir="13500000">
              <a:srgbClr val="4B4B4B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3">
            <a:duotone>
              <a:schemeClr val="phClr">
                <a:shade val="10000"/>
                <a:alpha val="30000"/>
                <a:satMod val="60000"/>
              </a:schemeClr>
              <a:schemeClr val="phClr">
                <a:tint val="20000"/>
                <a:alpha val="5000"/>
                <a:satMod val="300000"/>
              </a:schemeClr>
            </a:duotone>
          </a:blip>
          <a:stretch/>
        </a:blipFill>
        <a:blipFill rotWithShape="1">
          <a:blip xmlns:r="http://schemas.openxmlformats.org/officeDocument/2006/relationships" r:embed="rId4">
            <a:duotone>
              <a:schemeClr val="phClr">
                <a:shade val="30000"/>
                <a:alpha val="50000"/>
                <a:satMod val="150000"/>
              </a:schemeClr>
              <a:schemeClr val="phClr">
                <a:tint val="50000"/>
                <a:alpha val="10000"/>
                <a:satMod val="15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Venture.thmx</Template>
  <TotalTime>33</TotalTime>
  <Words>162</Words>
  <Application>Microsoft Macintosh PowerPoint</Application>
  <PresentationFormat>On-screen Show (4:3)</PresentationFormat>
  <Paragraphs>37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Venture</vt:lpstr>
      <vt:lpstr>Translation</vt:lpstr>
      <vt:lpstr>PowerPoint Presentation</vt:lpstr>
      <vt:lpstr>“must have” and “should have”</vt:lpstr>
      <vt:lpstr>Polite Request</vt:lpstr>
      <vt:lpstr>One word for all question</vt:lpstr>
      <vt:lpstr>The disappearance of هل</vt:lpstr>
      <vt:lpstr>Translation of Negation</vt:lpstr>
      <vt:lpstr>PowerPoint Presentation</vt:lpstr>
      <vt:lpstr>Nominal VS. Verbal Sentences</vt:lpstr>
      <vt:lpstr>Translation of Word Order:</vt:lpstr>
      <vt:lpstr>Translation of personal pronouns</vt:lpstr>
      <vt:lpstr>End of Class Thanks Translators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Translation</dc:title>
  <dc:creator>mac</dc:creator>
  <cp:lastModifiedBy>mac</cp:lastModifiedBy>
  <cp:revision>3</cp:revision>
  <dcterms:created xsi:type="dcterms:W3CDTF">2011-11-19T06:35:39Z</dcterms:created>
  <dcterms:modified xsi:type="dcterms:W3CDTF">2011-11-19T07:09:09Z</dcterms:modified>
</cp:coreProperties>
</file>