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94660"/>
  </p:normalViewPr>
  <p:slideViewPr>
    <p:cSldViewPr snapToGrid="0">
      <p:cViewPr>
        <p:scale>
          <a:sx n="79" d="100"/>
          <a:sy n="79" d="100"/>
        </p:scale>
        <p:origin x="14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2593E-1BEA-2ADB-9225-3AAC72097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8577E-788B-F381-C17E-2CE7F0F37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9368C-7318-71A1-4119-62487EA10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BF0D1-7330-8A7E-C018-C2D5B761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7E9AC-7CB9-BBEC-05BA-5C69A5B9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57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82D0-F161-B4DA-E1D7-FDD7B051A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EC068-64C9-0D1A-99DD-731F6D93A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8FC15-8EBD-52D4-36CA-9508D7E1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2A9D3-A5D7-C3BE-9495-6BD324B6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3229A-88E3-657F-3AC4-2208B5097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738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746B7-B5C7-16FE-49E6-3801C0C7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7B319-402F-2ABE-D526-DB0645D47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1F8E8-DA21-8187-83E5-429C14992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1F39F-322A-68CB-2227-C400D281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F8C9F-B6DC-59FB-95CB-69F7C19E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86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32294-7B0C-C419-A0F8-527EB54A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A2D70-88B9-505E-66CA-34E226938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C4C00-D6E8-594F-CCA0-288B54FCD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00B63-E8DA-001E-79B2-D25F06834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1A3A6-5DED-1F16-19C1-E501899F5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5CE46-E1D1-1CEA-BBAC-9EFB677C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41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03E9B-4010-1E78-E6F1-75512545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EDC9F-FAFD-7F2E-5F8A-8B85BB1F6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0F56DE-40F6-0309-FDCE-CF9B6DF79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07600A-3F34-A330-0D5A-59C2DC0F49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DB2E9-87CC-C0F8-F1D3-A492B7935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06CC9F-453B-CC0C-66AE-8D63FEEEA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7B6048-E231-E908-AFA2-7FA7AB0AD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7D1992-62E4-28E7-E0DC-6FF59F92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12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01ABE-F45E-1AA3-FAE0-053C8F7C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26CB8-2C12-3BF1-F60D-81952EC8F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7C334-A187-9E87-CDB8-3C46FA673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90E9EB-9CCF-1545-6E2E-55650D501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02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09AF32-9296-B3BD-D61B-613A43777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570BD6-1943-EC22-01A0-9B9B0DC7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CE07C-F989-BB18-EBFF-A507C5A3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40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72080-E3F2-882F-4BD1-DD68F4BC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BA714-C8F5-717F-DA49-9C337DD16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8794B-693A-1F3F-7713-E714B4C68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AE95B-C564-33DA-5D0C-D350A945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B4975-2A98-E347-E0EA-70E53523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A1693-2AC2-ACEA-4D98-DFF51FFFD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673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C8480-3BB3-AC78-6117-2F4B84EC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934A5A-3BF8-3779-8FA2-9317749ED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42DAD-43B6-FBAA-638D-353DE0149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6F55F-2134-E495-C909-87B550B43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C2780-32AA-118F-8285-83AF2A76C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797BC3-D27B-29F9-CCE7-86BC0987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09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25147-B5EE-E765-3198-53DF7134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8014F-8342-DB44-73C5-831E56F0B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2830D-C0C2-9A04-9780-00514340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A7B1C-EBDB-76BD-23F7-6B9AEB39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CF7F8-30F3-2036-26F9-0D840111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13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D610DB-AAE9-6A2E-4920-5E73F4C3AB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080A6-C05D-22B1-996E-E09CB32BE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DCBA6-9DB3-8FB5-3BD9-365E4D97E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D892A-5F07-4886-6E47-A5C9C2B3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4457B-9317-79D5-B97D-9B5660D7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08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04D2C6-FAD5-6EF5-6D75-4102C40C0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BB24B-1E28-A363-EEA3-45456FF8E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7DC47-6377-7EA5-2D82-585EF152E7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D98A9-1926-4581-8B81-8851AF3FD181}" type="datetimeFigureOut">
              <a:rPr lang="en-GB" smtClean="0"/>
              <a:t>26/1/25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232F8-C297-D215-6E86-B85BDA2EF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AFEB7-4CF9-88C4-1053-356401FD4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41EE-BA59-4961-B738-90AE4367AA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05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7936B-3F16-8CB8-C393-2A06E54FDF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Appreciating Poetry (1)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D1C1C-9CF0-3FA0-3636-18FB83E900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01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F30580-554A-A0E5-111D-87DB9389A730}"/>
              </a:ext>
            </a:extLst>
          </p:cNvPr>
          <p:cNvSpPr txBox="1"/>
          <p:nvPr/>
        </p:nvSpPr>
        <p:spPr>
          <a:xfrm>
            <a:off x="3048000" y="1443841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What is Poetry?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Definition</a:t>
            </a:r>
            <a:r>
              <a:rPr lang="en-GB" dirty="0"/>
              <a:t>: A form of literary expression that emphasizes the aesthetic and rhythmic qualities of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Purpose</a:t>
            </a:r>
            <a:r>
              <a:rPr lang="en-GB" dirty="0"/>
              <a:t>: To evoke a concentrated imaginative awareness of experience or to express emotional response through language chosen and arranged for its meaning, sound, and rhythm.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Image</a:t>
            </a:r>
            <a:r>
              <a:rPr lang="en-GB" dirty="0"/>
              <a:t>: Use a background of famous poetic manuscripts or icons.</a:t>
            </a:r>
          </a:p>
          <a:p>
            <a:r>
              <a:rPr lang="en-GB" b="1" dirty="0"/>
              <a:t>Slide 3: Why Study Poetry?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Cultural Significance</a:t>
            </a:r>
            <a:r>
              <a:rPr lang="en-GB" dirty="0"/>
              <a:t>: Discuss poetry's role in history and culture.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Personal Impact</a:t>
            </a:r>
            <a:r>
              <a:rPr lang="en-GB" dirty="0"/>
              <a:t>: Explain how poetry can offer personal insight and emotional connection.</a:t>
            </a:r>
          </a:p>
        </p:txBody>
      </p:sp>
    </p:spTree>
    <p:extLst>
      <p:ext uri="{BB962C8B-B14F-4D97-AF65-F5344CB8AC3E}">
        <p14:creationId xmlns:p14="http://schemas.microsoft.com/office/powerpoint/2010/main" val="301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C78C29-5B09-1A6C-01D6-A32D1821CB2B}"/>
              </a:ext>
            </a:extLst>
          </p:cNvPr>
          <p:cNvSpPr txBox="1"/>
          <p:nvPr/>
        </p:nvSpPr>
        <p:spPr>
          <a:xfrm>
            <a:off x="3047999" y="2440739"/>
            <a:ext cx="7078133" cy="1781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Elements of Poetry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Title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Elements of Poetry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Content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Stanzas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"Groups of lines within a poem, often sharing a pattern of meter and rhyme."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"Single rows of words, the building blocks of a poem."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Poetic Forms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"Structured types like sonnets or haikus with specific rules."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3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8C9782-DC40-0DB1-A773-F083DE6157D2}"/>
              </a:ext>
            </a:extLst>
          </p:cNvPr>
          <p:cNvSpPr txBox="1"/>
          <p:nvPr/>
        </p:nvSpPr>
        <p:spPr>
          <a:xfrm>
            <a:off x="3048000" y="1243681"/>
            <a:ext cx="6096000" cy="4373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Slide 5: Sound in Poetry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Title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Sound in Poetry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Content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Rhyme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"The repetition of similar sounding endings in words, usually at the end of lines."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Alliteration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"The repetition of the same consonant sounds at the beginning of closely connected words."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Assonance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"The repetition of vowel sounds within closely connected words."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Consonance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"The repetition of consonant sounds within or at the end of words that are in close proximity."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Example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"Consider using lines from Edgar Allan Poe’s 'The Raven' to highlight these devices: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Rhyme: 'Once upon a midnight dreary, while I pondered, weak and weary,'"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Alliteration: 'While I nodded, nearly napping, suddenly there came a tapping,'"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Assonance: 'And the silken, sad, uncertain rustling of each purple curtain'"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Consonance: 'And the only word there spoken was the whispered word, 'Lenore!'"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1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0E3426-FF27-9BBB-9C77-C6E8D1F1DE69}"/>
              </a:ext>
            </a:extLst>
          </p:cNvPr>
          <p:cNvSpPr txBox="1"/>
          <p:nvPr/>
        </p:nvSpPr>
        <p:spPr>
          <a:xfrm>
            <a:off x="3048000" y="2144312"/>
            <a:ext cx="6096000" cy="2571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Rhythm and Meter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Title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Rhythm and Meter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Content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Explanation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"Rhythm refers to the pattern of sound in a poem, giving it a flow that can be fast or slow, choppy or smooth. Meter is the structured pattern of rhythm in a poem."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Scansion Example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en-GB" sz="1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meter in a line from Shakespeare’s 'Macbeth': 'Tomorrow, and tomorrow, and tomorrow,'"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Scansion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"Break down the stresses (/) and unstresses (u) to demonstrate iambic pentameter: u / u / u / u / u /"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19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4FD485-B8EB-782F-D781-29598EE14C2D}"/>
              </a:ext>
            </a:extLst>
          </p:cNvPr>
          <p:cNvSpPr txBox="1"/>
          <p:nvPr/>
        </p:nvSpPr>
        <p:spPr>
          <a:xfrm>
            <a:off x="3048000" y="1207774"/>
            <a:ext cx="6096000" cy="444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effectLst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Diction and Syntax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"Diction refers to the choice of words in a poem, which affects its tone and readability. Syntax refers to the arrangement of words and phrases to create well-formed sentences."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Imagery and Figures of Speech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Imagery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"Language that appeals to the senses, creating pictures in the mind of the reader."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Figures of Speech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"Expressions like metaphors and similes that convey meanings beyond the literal."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Emily Dickinson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"'A narrow Fellow in the Grass / Occasionally rides—'"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00200" lvl="3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8288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Diction example: "'narrow Fellow' (snake) illustrates Dickinson’s careful word choice."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00200" lvl="3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8288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Imagery: "Visual image of a snake in the grass."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GB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Langston Hughes</a:t>
            </a: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"'Life is a barren field / Frozen with snow.'"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00200" lvl="3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828800" algn="l"/>
              </a:tabLst>
            </a:pPr>
            <a:r>
              <a:rPr lang="en-GB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Metaphor: "Compares life to a barren, frozen field to express desolation."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378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DB65B3-3E59-ECA4-AD9A-4CBD867FE515}"/>
              </a:ext>
            </a:extLst>
          </p:cNvPr>
          <p:cNvSpPr txBox="1"/>
          <p:nvPr/>
        </p:nvSpPr>
        <p:spPr>
          <a:xfrm>
            <a:off x="3048000" y="614054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1" i="0" u="none" strike="noStrike" baseline="0" dirty="0">
                <a:latin typeface="Times New Roman" panose="02020603050405020304" pitchFamily="18" charset="0"/>
              </a:rPr>
              <a:t>Alliteration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Alliteration is derived from Latin’s “</a:t>
            </a:r>
            <a:r>
              <a:rPr lang="en-GB" sz="1800" b="0" i="0" u="none" strike="noStrike" baseline="0" dirty="0" err="1">
                <a:latin typeface="Times New Roman" panose="02020603050405020304" pitchFamily="18" charset="0"/>
              </a:rPr>
              <a:t>Latira</a:t>
            </a:r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”. It means “letters of alphabet”. It is a stylistic device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in which a number of words, having the same first consonant sound, occur close together in a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series.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Consider the following examples: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But a better butter makes a batter better.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 big bully beats a baby boy.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Both sentences are alliterative because the same first letter of words (B) occurs close together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and produces alliteration in the sentence. An important point to remember here is that alliteration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does not depend on letters but on sounds. Common Examples of Alliteration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Best Buy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Coca-Cola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Life Lock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Park Place</a:t>
            </a:r>
          </a:p>
          <a:p>
            <a:pPr algn="l"/>
            <a:r>
              <a:rPr lang="en-GB" sz="1800" b="0" i="0" u="none" strike="noStrike" baseline="0" dirty="0" err="1">
                <a:latin typeface="Times New Roman" panose="02020603050405020304" pitchFamily="18" charset="0"/>
              </a:rPr>
              <a:t>Chuckee</a:t>
            </a:r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 Cheese’s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7538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2089EA-7E6F-E4B1-AC59-7D32F88856C9}"/>
              </a:ext>
            </a:extLst>
          </p:cNvPr>
          <p:cNvSpPr txBox="1"/>
          <p:nvPr/>
        </p:nvSpPr>
        <p:spPr>
          <a:xfrm>
            <a:off x="3048000" y="1583550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Bed Bath &amp; Beyond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Crispy Crème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We also find alliterations in names of people, making such names prominent and easy to be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remembered. For instance, both fictional characters and real people may stand out prominently in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your mind due to the alliterative effects of their names. Example: Ronald Reagan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Alliteration has an important role in poetry and prose. It creates a musical effect in the text that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enhances the pleasure of reading a literary piece. It makes reading and recitation of the poems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appealing and it renders flow and beauty to a piece of writing.</a:t>
            </a:r>
          </a:p>
        </p:txBody>
      </p:sp>
    </p:spTree>
    <p:extLst>
      <p:ext uri="{BB962C8B-B14F-4D97-AF65-F5344CB8AC3E}">
        <p14:creationId xmlns:p14="http://schemas.microsoft.com/office/powerpoint/2010/main" val="166543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951739-6453-B341-7BE6-4C050A48BA67}"/>
              </a:ext>
            </a:extLst>
          </p:cNvPr>
          <p:cNvSpPr txBox="1"/>
          <p:nvPr/>
        </p:nvSpPr>
        <p:spPr>
          <a:xfrm>
            <a:off x="3048000" y="891053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1" i="0" u="none" strike="noStrike" baseline="0" dirty="0">
                <a:latin typeface="Times New Roman" panose="02020603050405020304" pitchFamily="18" charset="0"/>
              </a:rPr>
              <a:t>Assonance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Assonance takes place when two or more words, close to one another repeat the same vowel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sound, but start with different consonant sounds.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For instance, in the following sentence: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“Men sell the wedding bells.”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The same vowel sound of the short vowel “-e-” repeats itself in almost all the words, excluding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the definite article. The words do share the same vowel sounds, but start with different consonant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sounds – unlike alliteration, which involves repetition of the same consonant sounds. See a line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from Words Worth’s poem ‘Daffodils’, “A host of golden daffodils” ,there is a repeated ‘o’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sound., Below are a few assonance examples that are common.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“I feel depressed and </a:t>
            </a:r>
            <a:r>
              <a:rPr lang="en-GB" sz="1800" b="0" i="0" u="none" strike="noStrike" baseline="0" dirty="0" err="1">
                <a:latin typeface="Times New Roman" panose="02020603050405020304" pitchFamily="18" charset="0"/>
              </a:rPr>
              <a:t>restle</a:t>
            </a:r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”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“Go and mow the lawn”.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“Men sell the wedding bells.”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787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EB94D2-0F90-4B3A-04BF-FE2347161D2D}"/>
              </a:ext>
            </a:extLst>
          </p:cNvPr>
          <p:cNvSpPr txBox="1"/>
          <p:nvPr/>
        </p:nvSpPr>
        <p:spPr>
          <a:xfrm>
            <a:off x="3048000" y="1029552"/>
            <a:ext cx="6096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1" i="0" u="none" strike="noStrike" baseline="0" dirty="0">
                <a:latin typeface="Times New Roman" panose="02020603050405020304" pitchFamily="18" charset="0"/>
              </a:rPr>
              <a:t>Figures of Speech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 figure of speech is a word or phrase using figurative language—language that has other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meaning than its normal definition. In other words, figures of speeches rely on implied or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suggested meaning, rather than a dictionary definition. We express and develop them through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hundreds of different rhetorical techniques, from specific types like metaphors and similes, to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more general forms like sarcasm and </a:t>
            </a:r>
            <a:r>
              <a:rPr lang="en-GB" sz="1800" b="0" i="0" u="none" strike="noStrike" baseline="0" dirty="0" err="1">
                <a:latin typeface="Times New Roman" panose="02020603050405020304" pitchFamily="18" charset="0"/>
              </a:rPr>
              <a:t>slang.</a:t>
            </a:r>
            <a:r>
              <a:rPr lang="en-GB" sz="1800" b="1" i="0" u="none" strike="noStrike" baseline="0" dirty="0" err="1">
                <a:latin typeface="Times New Roman" panose="02020603050405020304" pitchFamily="18" charset="0"/>
              </a:rPr>
              <a:t>Simile</a:t>
            </a:r>
            <a:endParaRPr lang="en-GB" sz="1800" b="1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Simile is a very common figure of speech that uses to compare two distinctly different things is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indicated by words “like” and “as” .For example, “he is as tall as a mountain,” doesn’t mean he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was actually 1,000 feet tall, it just means he was really tall.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Some other well-known similes you will often hear are: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As cute as a kitten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As happy as a clam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As light as a feather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As blind as a bat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49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BA22B4-8DCF-A725-1619-490F105B6662}"/>
              </a:ext>
            </a:extLst>
          </p:cNvPr>
          <p:cNvSpPr txBox="1"/>
          <p:nvPr/>
        </p:nvSpPr>
        <p:spPr>
          <a:xfrm>
            <a:off x="3048000" y="1306551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1" i="0" u="none" strike="noStrike" baseline="0" dirty="0">
                <a:latin typeface="Times New Roman" panose="02020603050405020304" pitchFamily="18" charset="0"/>
              </a:rPr>
              <a:t>Metaphor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In a metaphor, words are used in a manner other than their literal meaning. However, metaphors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use figurative language to make comparisons between unrelated things or ideas. Metaphors are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illustrations that make a strong point by comparing two things you wouldn't necessarily pair. E.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g., "I'm drowning in a sea of grief."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Here grief is so overwhelming that the person feels helpless, like they're being pulled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underwater.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"She was fishing for compliments."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The woman isn't literally casting a lure to hook compliments out of the ocean. Rather, it's a dead</a:t>
            </a:r>
          </a:p>
          <a:p>
            <a:pPr algn="l"/>
            <a:r>
              <a:rPr lang="en-GB" sz="1800" b="0" i="0" u="none" strike="noStrike" baseline="0" dirty="0">
                <a:latin typeface="Times New Roman" panose="02020603050405020304" pitchFamily="18" charset="0"/>
              </a:rPr>
              <a:t>metaphor used to signify a desire for compliments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133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Microsoft Office PowerPoint</Application>
  <PresentationFormat>Widescreen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Wingdings</vt:lpstr>
      <vt:lpstr>Office Theme</vt:lpstr>
      <vt:lpstr>Appreciating Poetry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Zaina a</dc:creator>
  <cp:lastModifiedBy>Zaina a</cp:lastModifiedBy>
  <cp:revision>1</cp:revision>
  <dcterms:created xsi:type="dcterms:W3CDTF">2025-01-26T06:17:42Z</dcterms:created>
  <dcterms:modified xsi:type="dcterms:W3CDTF">2025-01-26T06:47:11Z</dcterms:modified>
</cp:coreProperties>
</file>