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72" r:id="rId11"/>
    <p:sldId id="265" r:id="rId12"/>
    <p:sldId id="266" r:id="rId13"/>
    <p:sldId id="267" r:id="rId14"/>
    <p:sldId id="268" r:id="rId15"/>
    <p:sldId id="274" r:id="rId16"/>
    <p:sldId id="275" r:id="rId17"/>
    <p:sldId id="270" r:id="rId18"/>
    <p:sldId id="271" r:id="rId19"/>
    <p:sldId id="273" r:id="rId20"/>
    <p:sldId id="277"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9" d="100"/>
          <a:sy n="79" d="100"/>
        </p:scale>
        <p:origin x="955" y="4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147276-CEB7-2741-8FC9-B52352848DA9}" type="datetimeFigureOut">
              <a:rPr lang="en-US" smtClean="0"/>
              <a:t>2/2/2025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85097E-91C1-2246-A031-B960400798E9}" type="slidenum">
              <a:rPr lang="en-US" smtClean="0"/>
              <a:t>‹#›</a:t>
            </a:fld>
            <a:endParaRPr lang="en-US"/>
          </a:p>
        </p:txBody>
      </p:sp>
    </p:spTree>
    <p:extLst>
      <p:ext uri="{BB962C8B-B14F-4D97-AF65-F5344CB8AC3E}">
        <p14:creationId xmlns:p14="http://schemas.microsoft.com/office/powerpoint/2010/main" val="20892440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GB"/>
              <a:t>Click to edit Master title style</a:t>
            </a:r>
            <a:endParaRPr dirty="0"/>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06040A78-2A4B-4566-8626-79DE0D4C1085}" type="datetimeFigureOut">
              <a:rPr lang="en-US" smtClean="0"/>
              <a:t>2/2/2025</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GB"/>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06040A78-2A4B-4566-8626-79DE0D4C1085}" type="datetimeFigureOut">
              <a:rPr lang="en-US" smtClean="0"/>
              <a:t>2/2/2025</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vert="horz" lIns="91440" tIns="45720" rIns="91440" bIns="45720"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r>
              <a:rPr lang="en-GB"/>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54200" y="1851212"/>
            <a:ext cx="5446714" cy="1730375"/>
          </a:xfrm>
        </p:spPr>
        <p:txBody>
          <a:bodyPr anchor="b" anchorCtr="0"/>
          <a:lstStyle>
            <a:lvl1pPr algn="ctr">
              <a:lnSpc>
                <a:spcPts val="6800"/>
              </a:lnSpc>
              <a:defRPr sz="6500" b="0" cap="none" baseline="0">
                <a:latin typeface="+mj-lt"/>
              </a:defRPr>
            </a:lvl1pPr>
          </a:lstStyle>
          <a:p>
            <a:r>
              <a:rPr lang="en-GB"/>
              <a:t>Click to edit Master title style</a:t>
            </a:r>
            <a:endParaRPr/>
          </a:p>
        </p:txBody>
      </p:sp>
      <p:sp>
        <p:nvSpPr>
          <p:cNvPr id="3" name="Text Placeholder 2"/>
          <p:cNvSpPr>
            <a:spLocks noGrp="1"/>
          </p:cNvSpPr>
          <p:nvPr>
            <p:ph type="body" idx="1"/>
          </p:nvPr>
        </p:nvSpPr>
        <p:spPr>
          <a:xfrm>
            <a:off x="1854200" y="3576918"/>
            <a:ext cx="5446714" cy="829982"/>
          </a:xfrm>
        </p:spPr>
        <p:txBody>
          <a:bodyPr anchor="t" anchorCtr="0">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6040A78-2A4B-4566-8626-79DE0D4C1085}"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grpSp>
        <p:nvGrpSpPr>
          <p:cNvPr id="7" name="Group 9"/>
          <p:cNvGrpSpPr/>
          <p:nvPr/>
        </p:nvGrpSpPr>
        <p:grpSpPr>
          <a:xfrm>
            <a:off x="0" y="0"/>
            <a:ext cx="9144000" cy="1191256"/>
            <a:chOff x="0" y="0"/>
            <a:chExt cx="9144000" cy="1191256"/>
          </a:xfrm>
        </p:grpSpPr>
        <p:pic>
          <p:nvPicPr>
            <p:cNvPr id="8" name="Picture 7"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9" name="Picture 8"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grpSp>
        <p:nvGrpSpPr>
          <p:cNvPr id="10" name="Group 10"/>
          <p:cNvGrpSpPr/>
          <p:nvPr/>
        </p:nvGrpSpPr>
        <p:grpSpPr>
          <a:xfrm flipV="1">
            <a:off x="0" y="5666744"/>
            <a:ext cx="9144000" cy="1191256"/>
            <a:chOff x="0" y="0"/>
            <a:chExt cx="9144000" cy="1191256"/>
          </a:xfrm>
        </p:grpSpPr>
        <p:pic>
          <p:nvPicPr>
            <p:cNvPr id="12" name="Picture 11"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13" name="Picture 12"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pic>
        <p:nvPicPr>
          <p:cNvPr id="14" name="Picture 13" descr="HR-Color.png"/>
          <p:cNvPicPr>
            <a:picLocks noChangeAspect="1"/>
          </p:cNvPicPr>
          <p:nvPr/>
        </p:nvPicPr>
        <p:blipFill>
          <a:blip r:embed="rId4"/>
          <a:stretch>
            <a:fillRect/>
          </a:stretch>
        </p:blipFill>
        <p:spPr>
          <a:xfrm>
            <a:off x="1554480" y="3258805"/>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p:cNvGrpSpPr/>
          <p:nvPr/>
        </p:nvGrpSpPr>
        <p:grpSpPr>
          <a:xfrm>
            <a:off x="0" y="1372650"/>
            <a:ext cx="9144000" cy="5485350"/>
            <a:chOff x="0" y="1372650"/>
            <a:chExt cx="9144000" cy="5485350"/>
          </a:xfrm>
        </p:grpSpPr>
        <p:pic>
          <p:nvPicPr>
            <p:cNvPr id="9" name="Picture 8"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0" name="Picture 9"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06040A78-2A4B-4566-8626-79DE0D4C1085}"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0" y="1372650"/>
            <a:ext cx="9144000" cy="5485350"/>
            <a:chOff x="0" y="1372650"/>
            <a:chExt cx="9144000" cy="5485350"/>
          </a:xfrm>
        </p:grpSpPr>
        <p:pic>
          <p:nvPicPr>
            <p:cNvPr id="11" name="Picture 10"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2" name="Picture 11"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lvl1pPr>
              <a:defRPr/>
            </a:lvl1pPr>
          </a:lstStyle>
          <a:p>
            <a:r>
              <a:rPr lang="en-GB"/>
              <a:t>Click to edit Master title style</a:t>
            </a:r>
            <a:endParaRPr/>
          </a:p>
        </p:txBody>
      </p:sp>
      <p:sp>
        <p:nvSpPr>
          <p:cNvPr id="3" name="Text Placeholder 2"/>
          <p:cNvSpPr>
            <a:spLocks noGrp="1"/>
          </p:cNvSpPr>
          <p:nvPr>
            <p:ph type="body" idx="1"/>
          </p:nvPr>
        </p:nvSpPr>
        <p:spPr>
          <a:xfrm>
            <a:off x="777240"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Text Placeholder 4"/>
          <p:cNvSpPr>
            <a:spLocks noGrp="1"/>
          </p:cNvSpPr>
          <p:nvPr>
            <p:ph type="body" sz="quarter" idx="3"/>
          </p:nvPr>
        </p:nvSpPr>
        <p:spPr>
          <a:xfrm>
            <a:off x="4766048"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7" name="Date Placeholder 6"/>
          <p:cNvSpPr>
            <a:spLocks noGrp="1"/>
          </p:cNvSpPr>
          <p:nvPr>
            <p:ph type="dt" sz="half" idx="10"/>
          </p:nvPr>
        </p:nvSpPr>
        <p:spPr/>
        <p:txBody>
          <a:bodyPr/>
          <a:lstStyle/>
          <a:p>
            <a:fld id="{06040A78-2A4B-4566-8626-79DE0D4C1085}" type="datetimeFigureOut">
              <a:rPr lang="en-US" smtClean="0"/>
              <a:t>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C526B6-F861-4D54-BBE9-4BB519D3F342}" type="slidenum">
              <a:rPr lang="en-US" smtClean="0"/>
              <a:t>‹#›</a:t>
            </a:fld>
            <a:endParaRPr lang="en-US"/>
          </a:p>
        </p:txBody>
      </p:sp>
      <p:pic>
        <p:nvPicPr>
          <p:cNvPr id="14" name="Picture 13" descr="Overlay-HorizontalBridge.jpg"/>
          <p:cNvPicPr>
            <a:picLocks noChangeAspect="1"/>
          </p:cNvPicPr>
          <p:nvPr/>
        </p:nvPicPr>
        <p:blipFill>
          <a:blip r:embed="rId3"/>
          <a:srcRect t="23425" r="61031" b="39764"/>
          <a:stretch>
            <a:fillRect/>
          </a:stretch>
        </p:blipFill>
        <p:spPr>
          <a:xfrm>
            <a:off x="4766048" y="2460812"/>
            <a:ext cx="3563348" cy="98613"/>
          </a:xfrm>
          <a:prstGeom prst="rect">
            <a:avLst/>
          </a:prstGeom>
          <a:solidFill>
            <a:schemeClr val="bg2">
              <a:lumMod val="40000"/>
              <a:lumOff val="60000"/>
            </a:schemeClr>
          </a:solidFill>
        </p:spPr>
      </p:pic>
      <p:pic>
        <p:nvPicPr>
          <p:cNvPr id="15" name="Picture 14" descr="Overlay-HorizontalBridge.jpg"/>
          <p:cNvPicPr>
            <a:picLocks noChangeAspect="1"/>
          </p:cNvPicPr>
          <p:nvPr/>
        </p:nvPicPr>
        <p:blipFill>
          <a:blip r:embed="rId3"/>
          <a:srcRect t="23425" r="61031" b="39764"/>
          <a:stretch>
            <a:fillRect/>
          </a:stretch>
        </p:blipFill>
        <p:spPr>
          <a:xfrm>
            <a:off x="780052" y="2460812"/>
            <a:ext cx="3563348" cy="98613"/>
          </a:xfrm>
          <a:prstGeom prst="rect">
            <a:avLst/>
          </a:prstGeom>
          <a:solidFill>
            <a:schemeClr val="bg2">
              <a:lumMod val="40000"/>
              <a:lumOff val="60000"/>
            </a:schemeClr>
          </a:solid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p:cNvGrpSpPr/>
          <p:nvPr/>
        </p:nvGrpSpPr>
        <p:grpSpPr>
          <a:xfrm>
            <a:off x="0" y="1372650"/>
            <a:ext cx="9144000" cy="5485350"/>
            <a:chOff x="0" y="1372650"/>
            <a:chExt cx="9144000" cy="5485350"/>
          </a:xfrm>
        </p:grpSpPr>
        <p:pic>
          <p:nvPicPr>
            <p:cNvPr id="7" name="Picture 6"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8" name="Picture 7"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GB"/>
              <a:t>Click to edit Master title style</a:t>
            </a:r>
            <a:endParaRPr/>
          </a:p>
        </p:txBody>
      </p:sp>
      <p:sp>
        <p:nvSpPr>
          <p:cNvPr id="3" name="Date Placeholder 2"/>
          <p:cNvSpPr>
            <a:spLocks noGrp="1"/>
          </p:cNvSpPr>
          <p:nvPr>
            <p:ph type="dt" sz="half" idx="10"/>
          </p:nvPr>
        </p:nvSpPr>
        <p:spPr/>
        <p:txBody>
          <a:bodyPr/>
          <a:lstStyle/>
          <a:p>
            <a:fld id="{06040A78-2A4B-4566-8626-79DE0D4C1085}" type="datetimeFigureOut">
              <a:rPr lang="en-US" smtClean="0"/>
              <a:t>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Blank.jp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06040A78-2A4B-4566-8626-79DE0D4C1085}" type="datetimeFigureOut">
              <a:rPr lang="en-US" smtClean="0"/>
              <a:t>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4267200" y="0"/>
            <a:ext cx="4876800" cy="6858000"/>
            <a:chOff x="4267200" y="0"/>
            <a:chExt cx="4876800" cy="6858000"/>
          </a:xfrm>
        </p:grpSpPr>
        <p:pic>
          <p:nvPicPr>
            <p:cNvPr id="9" name="Picture 8"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n-GB"/>
              <a:t>Click to edit Master title style</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spcBef>
                <a:spcPts val="600"/>
              </a:spcBef>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2/2/2025</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4267200" y="6356350"/>
            <a:ext cx="609600" cy="365125"/>
          </a:xfrm>
        </p:spPr>
        <p:txBody>
          <a:bodyPr/>
          <a:lstStyle>
            <a:lvl1pPr algn="ctr">
              <a:defRPr>
                <a:solidFill>
                  <a:schemeClr val="tx2">
                    <a:lumMod val="40000"/>
                    <a:lumOff val="60000"/>
                  </a:schemeClr>
                </a:solidFill>
              </a:defRPr>
            </a:lvl1pPr>
          </a:lstStyle>
          <a:p>
            <a:fld id="{3EC526B6-F861-4D54-BBE9-4BB519D3F34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Blank.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GB"/>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GB"/>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4267200" y="0"/>
            <a:ext cx="4876800" cy="6858000"/>
            <a:chOff x="4267200" y="0"/>
            <a:chExt cx="4876800" cy="6858000"/>
          </a:xfrm>
        </p:grpSpPr>
        <p:pic>
          <p:nvPicPr>
            <p:cNvPr id="10" name="Picture 9"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1" name="Picture 10"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GB"/>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GB"/>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7696200" cy="6858000"/>
            <a:chOff x="0" y="0"/>
            <a:chExt cx="7696200" cy="6858000"/>
          </a:xfrm>
        </p:grpSpPr>
        <p:pic>
          <p:nvPicPr>
            <p:cNvPr id="8" name="Picture 7" descr="Overlay-Blank.jpg"/>
            <p:cNvPicPr>
              <a:picLocks noChangeAspect="1"/>
            </p:cNvPicPr>
            <p:nvPr userDrawn="1"/>
          </p:nvPicPr>
          <p:blipFill>
            <a:blip r:embed="rId2"/>
            <a:srcRect l="1471" r="16862"/>
            <a:stretch>
              <a:fillRect/>
            </a:stretch>
          </p:blipFill>
          <p:spPr>
            <a:xfrm>
              <a:off x="0" y="0"/>
              <a:ext cx="7467600"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7428309" y="0"/>
              <a:ext cx="267891" cy="6858000"/>
            </a:xfrm>
            <a:prstGeom prst="rect">
              <a:avLst/>
            </a:prstGeom>
          </p:spPr>
        </p:pic>
      </p:grpSp>
      <p:sp>
        <p:nvSpPr>
          <p:cNvPr id="2" name="Vertical Title 1"/>
          <p:cNvSpPr>
            <a:spLocks noGrp="1"/>
          </p:cNvSpPr>
          <p:nvPr>
            <p:ph type="title" orient="vert"/>
          </p:nvPr>
        </p:nvSpPr>
        <p:spPr>
          <a:xfrm>
            <a:off x="7620000" y="381001"/>
            <a:ext cx="1447800" cy="5697538"/>
          </a:xfrm>
        </p:spPr>
        <p:txBody>
          <a:bodyPr vert="eaVert"/>
          <a:lstStyle/>
          <a:p>
            <a:r>
              <a:rPr lang="en-GB"/>
              <a:t>Click to edit Master title style</a:t>
            </a:r>
            <a:endParaRPr/>
          </a:p>
        </p:txBody>
      </p:sp>
      <p:sp>
        <p:nvSpPr>
          <p:cNvPr id="3" name="Vertical Text Placeholder 2"/>
          <p:cNvSpPr>
            <a:spLocks noGrp="1"/>
          </p:cNvSpPr>
          <p:nvPr>
            <p:ph type="body" orient="vert" idx="1"/>
          </p:nvPr>
        </p:nvSpPr>
        <p:spPr>
          <a:xfrm>
            <a:off x="381000" y="381001"/>
            <a:ext cx="6705600" cy="5697537"/>
          </a:xfrm>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162" y="40341"/>
            <a:ext cx="7570787" cy="1411941"/>
          </a:xfrm>
          <a:prstGeom prst="rect">
            <a:avLst/>
          </a:prstGeom>
        </p:spPr>
        <p:txBody>
          <a:bodyPr vert="horz" lIns="91440" tIns="45720" rIns="91440" bIns="45720" rtlCol="0" anchor="ctr">
            <a:noAutofit/>
          </a:bodyPr>
          <a:lstStyle/>
          <a:p>
            <a:r>
              <a:rPr lang="en-GB"/>
              <a:t>Click to edit Master title style</a:t>
            </a:r>
            <a:endParaRPr/>
          </a:p>
        </p:txBody>
      </p:sp>
      <p:sp>
        <p:nvSpPr>
          <p:cNvPr id="3" name="Text Placeholder 2"/>
          <p:cNvSpPr>
            <a:spLocks noGrp="1"/>
          </p:cNvSpPr>
          <p:nvPr>
            <p:ph type="body" idx="1"/>
          </p:nvPr>
        </p:nvSpPr>
        <p:spPr>
          <a:xfrm>
            <a:off x="792162" y="1761565"/>
            <a:ext cx="7570787" cy="428961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200" b="1">
                <a:solidFill>
                  <a:schemeClr val="tx2">
                    <a:lumMod val="40000"/>
                    <a:lumOff val="60000"/>
                  </a:schemeClr>
                </a:solidFill>
              </a:defRPr>
            </a:lvl1pPr>
          </a:lstStyle>
          <a:p>
            <a:fld id="{06040A78-2A4B-4566-8626-79DE0D4C1085}" type="datetimeFigureOut">
              <a:rPr lang="en-US" smtClean="0"/>
              <a:t>2/2/2025</a:t>
            </a:fld>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a:solidFill>
                  <a:schemeClr val="tx2">
                    <a:lumMod val="40000"/>
                    <a:lumOff val="60000"/>
                  </a:schemeClr>
                </a:solidFill>
              </a:defRPr>
            </a:lvl1pPr>
          </a:lstStyle>
          <a:p>
            <a:fld id="{3EC526B6-F861-4D54-BBE9-4BB519D3F342}" type="slidenum">
              <a:rPr lang="en-US" smtClean="0"/>
              <a:t>‹#›</a:t>
            </a:fld>
            <a:endParaRPr lang="en-US"/>
          </a:p>
        </p:txBody>
      </p:sp>
      <p:sp>
        <p:nvSpPr>
          <p:cNvPr id="5" name="Footer Placeholder 4"/>
          <p:cNvSpPr>
            <a:spLocks noGrp="1"/>
          </p:cNvSpPr>
          <p:nvPr>
            <p:ph type="ftr" sz="quarter" idx="3"/>
          </p:nvPr>
        </p:nvSpPr>
        <p:spPr>
          <a:xfrm>
            <a:off x="372035" y="6356350"/>
            <a:ext cx="2895600" cy="365125"/>
          </a:xfrm>
          <a:prstGeom prst="rect">
            <a:avLst/>
          </a:prstGeom>
        </p:spPr>
        <p:txBody>
          <a:bodyPr vert="horz" lIns="91440" tIns="45720" rIns="91440" bIns="45720" rtlCol="0" anchor="ctr"/>
          <a:lstStyle>
            <a:lvl1pPr algn="l">
              <a:defRPr sz="1200" b="1">
                <a:solidFill>
                  <a:schemeClr val="tx2">
                    <a:lumMod val="40000"/>
                    <a:lumOff val="60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p:titleStyle>
    <p:bodyStyle>
      <a:lvl1pPr marL="342900" indent="-342900" algn="l" defTabSz="914400" rtl="0" eaLnBrk="1" latinLnBrk="0" hangingPunct="1">
        <a:spcBef>
          <a:spcPts val="2400"/>
        </a:spcBef>
        <a:buClr>
          <a:schemeClr val="accent1">
            <a:lumMod val="60000"/>
            <a:lumOff val="40000"/>
          </a:schemeClr>
        </a:buClr>
        <a:buFont typeface="Candara" pitchFamily="34" charset="0"/>
        <a:buChar char="•"/>
        <a:defRPr sz="2800" kern="1200">
          <a:solidFill>
            <a:schemeClr val="tx2"/>
          </a:solidFill>
          <a:latin typeface="+mn-lt"/>
          <a:ea typeface="+mn-ea"/>
          <a:cs typeface="+mn-cs"/>
        </a:defRPr>
      </a:lvl1pPr>
      <a:lvl2pPr marL="685800" indent="-336550" algn="l" defTabSz="914400" rtl="0" eaLnBrk="1" latinLnBrk="0" hangingPunct="1">
        <a:spcBef>
          <a:spcPts val="600"/>
        </a:spcBef>
        <a:buClr>
          <a:schemeClr val="tx2"/>
        </a:buClr>
        <a:buFont typeface="Candara" pitchFamily="34" charset="0"/>
        <a:buChar char="•"/>
        <a:defRPr sz="2600" kern="1200">
          <a:solidFill>
            <a:schemeClr val="tx2"/>
          </a:solidFill>
          <a:latin typeface="+mn-lt"/>
          <a:ea typeface="+mn-ea"/>
          <a:cs typeface="+mn-cs"/>
        </a:defRPr>
      </a:lvl2pPr>
      <a:lvl3pPr marL="1035050" indent="-349250" algn="l" defTabSz="914400" rtl="0" eaLnBrk="1" latinLnBrk="0" hangingPunct="1">
        <a:spcBef>
          <a:spcPts val="600"/>
        </a:spcBef>
        <a:buClr>
          <a:schemeClr val="accent1">
            <a:lumMod val="60000"/>
            <a:lumOff val="40000"/>
          </a:schemeClr>
        </a:buClr>
        <a:buFont typeface="Candara" pitchFamily="34" charset="0"/>
        <a:buChar char="•"/>
        <a:defRPr sz="2400" kern="1200">
          <a:solidFill>
            <a:schemeClr val="tx2"/>
          </a:solidFill>
          <a:latin typeface="+mn-lt"/>
          <a:ea typeface="+mn-ea"/>
          <a:cs typeface="+mn-cs"/>
        </a:defRPr>
      </a:lvl3pPr>
      <a:lvl4pPr marL="1371600" indent="-336550" algn="l" defTabSz="914400" rtl="0" eaLnBrk="1" latinLnBrk="0" hangingPunct="1">
        <a:spcBef>
          <a:spcPts val="600"/>
        </a:spcBef>
        <a:buClr>
          <a:schemeClr val="tx2"/>
        </a:buClr>
        <a:buFont typeface="Candara" pitchFamily="34" charset="0"/>
        <a:buChar char="•"/>
        <a:defRPr sz="2200" kern="1200">
          <a:solidFill>
            <a:schemeClr val="tx2"/>
          </a:solidFill>
          <a:latin typeface="+mn-lt"/>
          <a:ea typeface="+mn-ea"/>
          <a:cs typeface="+mn-cs"/>
        </a:defRPr>
      </a:lvl4pPr>
      <a:lvl5pPr marL="1720850" indent="-349250" algn="l" defTabSz="914400" rtl="0" eaLnBrk="1" latinLnBrk="0" hangingPunct="1">
        <a:spcBef>
          <a:spcPts val="600"/>
        </a:spcBef>
        <a:buClr>
          <a:schemeClr val="accent1">
            <a:lumMod val="60000"/>
            <a:lumOff val="40000"/>
          </a:schemeClr>
        </a:buClr>
        <a:buFont typeface="Candara" pitchFamily="34" charset="0"/>
        <a:buChar char="•"/>
        <a:defRPr sz="2000" kern="1200">
          <a:solidFill>
            <a:schemeClr val="tx2"/>
          </a:solidFill>
          <a:latin typeface="+mn-lt"/>
          <a:ea typeface="+mn-ea"/>
          <a:cs typeface="+mn-cs"/>
        </a:defRPr>
      </a:lvl5pPr>
      <a:lvl6pPr marL="2055813"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6pPr>
      <a:lvl7pPr marL="2398713"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7pPr>
      <a:lvl8pPr marL="2743200"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8pPr>
      <a:lvl9pPr marL="3087688"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Appreciating poetry </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09858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FF"/>
                </a:solidFill>
                <a:latin typeface="Chalkboard"/>
              </a:rPr>
              <a:t>What is Poetry?</a:t>
            </a:r>
            <a:endParaRPr lang="en-US" dirty="0"/>
          </a:p>
        </p:txBody>
      </p:sp>
      <p:sp>
        <p:nvSpPr>
          <p:cNvPr id="3" name="Content Placeholder 2"/>
          <p:cNvSpPr>
            <a:spLocks noGrp="1"/>
          </p:cNvSpPr>
          <p:nvPr>
            <p:ph idx="1"/>
          </p:nvPr>
        </p:nvSpPr>
        <p:spPr>
          <a:xfrm>
            <a:off x="278344" y="1761565"/>
            <a:ext cx="8680820" cy="4883346"/>
          </a:xfrm>
        </p:spPr>
        <p:txBody>
          <a:bodyPr>
            <a:normAutofit lnSpcReduction="10000"/>
          </a:bodyPr>
          <a:lstStyle/>
          <a:p>
            <a:r>
              <a:rPr lang="en-US" dirty="0">
                <a:solidFill>
                  <a:schemeClr val="bg1">
                    <a:lumMod val="50000"/>
                  </a:schemeClr>
                </a:solidFill>
                <a:latin typeface="Chalkboard"/>
              </a:rPr>
              <a:t>Is an art form in which human language is used for its aesthetic qualities in addition to, or instead of, its notional and semantic content. It consists largely of oral or literary works in which language is used in a manner that is felt by its user and audience to differ from ordinary prose. </a:t>
            </a:r>
          </a:p>
          <a:p>
            <a:r>
              <a:rPr lang="en-US" dirty="0">
                <a:solidFill>
                  <a:schemeClr val="bg1">
                    <a:lumMod val="50000"/>
                  </a:schemeClr>
                </a:solidFill>
                <a:latin typeface="Chalkboard"/>
              </a:rPr>
              <a:t>A piece of writing that expresses emotions, experiences, and ideas, especially in short lines using words that rhyme, forms, patterns of sounds, imagery and figurative language to convey a message.</a:t>
            </a:r>
          </a:p>
          <a:p>
            <a:endParaRPr lang="en-US" dirty="0">
              <a:solidFill>
                <a:srgbClr val="7F7F7F"/>
              </a:solidFill>
              <a:latin typeface="Chalkboard"/>
            </a:endParaRPr>
          </a:p>
          <a:p>
            <a:endParaRPr lang="en-US" dirty="0">
              <a:solidFill>
                <a:schemeClr val="bg1">
                  <a:lumMod val="50000"/>
                </a:schemeClr>
              </a:solidFill>
            </a:endParaRPr>
          </a:p>
        </p:txBody>
      </p:sp>
    </p:spTree>
    <p:extLst>
      <p:ext uri="{BB962C8B-B14F-4D97-AF65-F5344CB8AC3E}">
        <p14:creationId xmlns:p14="http://schemas.microsoft.com/office/powerpoint/2010/main" val="222659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 </a:t>
            </a:r>
          </a:p>
        </p:txBody>
      </p:sp>
      <p:sp>
        <p:nvSpPr>
          <p:cNvPr id="3" name="Content Placeholder 2"/>
          <p:cNvSpPr>
            <a:spLocks noGrp="1"/>
          </p:cNvSpPr>
          <p:nvPr>
            <p:ph idx="1"/>
          </p:nvPr>
        </p:nvSpPr>
        <p:spPr/>
        <p:txBody>
          <a:bodyPr>
            <a:normAutofit fontScale="92500" lnSpcReduction="20000"/>
          </a:bodyPr>
          <a:lstStyle/>
          <a:p>
            <a:r>
              <a:rPr lang="en-US" b="1" dirty="0"/>
              <a:t>Rhyme scheme</a:t>
            </a:r>
            <a:r>
              <a:rPr lang="en-US" dirty="0"/>
              <a:t>: Is the pattern of rhyme that comes at the end of each verse or line in poetry.</a:t>
            </a:r>
          </a:p>
          <a:p>
            <a:endParaRPr lang="en-US" dirty="0"/>
          </a:p>
          <a:p>
            <a:r>
              <a:rPr lang="en-US" b="1" dirty="0"/>
              <a:t>Alliteration</a:t>
            </a:r>
            <a:r>
              <a:rPr lang="en-US" dirty="0"/>
              <a:t>. Is the repetition of beginning sounds. for example: Sally sells seashells. Walter wondered where Winnie was.</a:t>
            </a:r>
          </a:p>
          <a:p>
            <a:endParaRPr lang="en-US" dirty="0"/>
          </a:p>
          <a:p>
            <a:r>
              <a:rPr lang="en-US" b="1" dirty="0"/>
              <a:t>Onomatopoeia:</a:t>
            </a:r>
            <a:r>
              <a:rPr lang="en-US" dirty="0"/>
              <a:t> Is a word that sounds like what it is describing. Examples are: click, crash, boom</a:t>
            </a:r>
          </a:p>
        </p:txBody>
      </p:sp>
    </p:spTree>
    <p:extLst>
      <p:ext uri="{BB962C8B-B14F-4D97-AF65-F5344CB8AC3E}">
        <p14:creationId xmlns:p14="http://schemas.microsoft.com/office/powerpoint/2010/main" val="2482763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dirty="0"/>
              <a:t>Metaphor</a:t>
            </a:r>
            <a:r>
              <a:rPr lang="en-US" dirty="0"/>
              <a:t>: Comparing two unlike things or ideas. Examples are: The world is a stage, Time is money </a:t>
            </a:r>
          </a:p>
          <a:p>
            <a:r>
              <a:rPr lang="en-US" b="1" dirty="0"/>
              <a:t>Personification</a:t>
            </a:r>
            <a:r>
              <a:rPr lang="en-US" dirty="0"/>
              <a:t> :Is giving human qualities to non-living things or ideas. Examples are: Snowflakes danced, The flowers nodded</a:t>
            </a:r>
          </a:p>
          <a:p>
            <a:r>
              <a:rPr lang="en-US" b="1" dirty="0"/>
              <a:t>Simile</a:t>
            </a:r>
            <a:r>
              <a:rPr lang="en-US" dirty="0"/>
              <a:t>: A comparison using like or as :As blind as a bat , she was shining like the sun.</a:t>
            </a:r>
          </a:p>
          <a:p>
            <a:r>
              <a:rPr lang="en-US" b="1" dirty="0"/>
              <a:t>Paradox</a:t>
            </a:r>
            <a:r>
              <a:rPr lang="en-US" dirty="0"/>
              <a:t>: Means contrary to expectations. a paradox is a statement that contradicts itself Example : I must be cruel to be kind.” </a:t>
            </a:r>
          </a:p>
        </p:txBody>
      </p:sp>
    </p:spTree>
    <p:extLst>
      <p:ext uri="{BB962C8B-B14F-4D97-AF65-F5344CB8AC3E}">
        <p14:creationId xmlns:p14="http://schemas.microsoft.com/office/powerpoint/2010/main" val="583367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p>
        </p:txBody>
      </p:sp>
      <p:sp>
        <p:nvSpPr>
          <p:cNvPr id="3" name="Content Placeholder 2"/>
          <p:cNvSpPr>
            <a:spLocks noGrp="1"/>
          </p:cNvSpPr>
          <p:nvPr>
            <p:ph idx="1"/>
          </p:nvPr>
        </p:nvSpPr>
        <p:spPr/>
        <p:txBody>
          <a:bodyPr/>
          <a:lstStyle/>
          <a:p>
            <a:r>
              <a:rPr lang="en-US" b="1" dirty="0"/>
              <a:t>Sonnet</a:t>
            </a:r>
            <a:r>
              <a:rPr lang="en-US" dirty="0"/>
              <a:t> : A poem written in 14 lines which can be broken down into 3 sections called quatrains contain four lines each , and one section called couplet, contains two lines only. The rhyme scheme of a Shakespearean sonnet is ABAB / CDCD / EFEF / GG . </a:t>
            </a:r>
          </a:p>
          <a:p>
            <a:r>
              <a:rPr lang="en-US" b="1" dirty="0"/>
              <a:t>Synecdoche:</a:t>
            </a:r>
            <a:r>
              <a:rPr lang="en-US" dirty="0"/>
              <a:t>  in which a part of something represents the whole or it may use a whole to represent a part.</a:t>
            </a:r>
          </a:p>
          <a:p>
            <a:endParaRPr lang="en-US" dirty="0"/>
          </a:p>
          <a:p>
            <a:endParaRPr lang="en-US" dirty="0"/>
          </a:p>
          <a:p>
            <a:endParaRPr lang="en-US" dirty="0"/>
          </a:p>
        </p:txBody>
      </p:sp>
    </p:spTree>
    <p:extLst>
      <p:ext uri="{BB962C8B-B14F-4D97-AF65-F5344CB8AC3E}">
        <p14:creationId xmlns:p14="http://schemas.microsoft.com/office/powerpoint/2010/main" val="1452916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3254" y="1200258"/>
            <a:ext cx="7897980" cy="5262980"/>
          </a:xfrm>
          <a:prstGeom prst="rect">
            <a:avLst/>
          </a:prstGeom>
        </p:spPr>
        <p:txBody>
          <a:bodyPr wrap="square">
            <a:spAutoFit/>
          </a:bodyPr>
          <a:lstStyle/>
          <a:p>
            <a:r>
              <a:rPr lang="en-US" sz="2800" b="1" dirty="0">
                <a:solidFill>
                  <a:srgbClr val="7F7F7F"/>
                </a:solidFill>
              </a:rPr>
              <a:t>Denotation</a:t>
            </a:r>
            <a:r>
              <a:rPr lang="en-US" sz="2800" dirty="0">
                <a:solidFill>
                  <a:srgbClr val="7F7F7F"/>
                </a:solidFill>
              </a:rPr>
              <a:t>: It is the literal meaning of a word.</a:t>
            </a:r>
          </a:p>
          <a:p>
            <a:endParaRPr lang="en-US" sz="2800" dirty="0">
              <a:solidFill>
                <a:srgbClr val="7F7F7F"/>
              </a:solidFill>
            </a:endParaRPr>
          </a:p>
          <a:p>
            <a:r>
              <a:rPr lang="en-US" sz="2800" dirty="0">
                <a:solidFill>
                  <a:srgbClr val="7F7F7F"/>
                </a:solidFill>
              </a:rPr>
              <a:t>The exact meaning of a word, without the feeling or suggestions that the word may imply .It is the opposite of "connotation" in that it is the "dictionary" meaning of a word, without attached feelings or associations.</a:t>
            </a:r>
          </a:p>
          <a:p>
            <a:endParaRPr lang="en-US" sz="2800" dirty="0">
              <a:solidFill>
                <a:srgbClr val="7F7F7F"/>
              </a:solidFill>
            </a:endParaRPr>
          </a:p>
          <a:p>
            <a:r>
              <a:rPr lang="en-US" sz="2800" dirty="0">
                <a:solidFill>
                  <a:srgbClr val="7F7F7F"/>
                </a:solidFill>
              </a:rPr>
              <a:t> Denotation allows the reader to know the exact meaning of a word so that he or she will better understand the work of literature. </a:t>
            </a:r>
          </a:p>
          <a:p>
            <a:endParaRPr lang="en-US" sz="2800" dirty="0">
              <a:solidFill>
                <a:srgbClr val="7F7F7F"/>
              </a:solidFill>
            </a:endParaRPr>
          </a:p>
        </p:txBody>
      </p:sp>
    </p:spTree>
    <p:extLst>
      <p:ext uri="{BB962C8B-B14F-4D97-AF65-F5344CB8AC3E}">
        <p14:creationId xmlns:p14="http://schemas.microsoft.com/office/powerpoint/2010/main" val="3383269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361" y="968226"/>
            <a:ext cx="8952639" cy="4401205"/>
          </a:xfrm>
          <a:prstGeom prst="rect">
            <a:avLst/>
          </a:prstGeom>
        </p:spPr>
        <p:txBody>
          <a:bodyPr wrap="square">
            <a:spAutoFit/>
          </a:bodyPr>
          <a:lstStyle/>
          <a:p>
            <a:r>
              <a:rPr lang="en-US" sz="2800" b="1" dirty="0">
                <a:solidFill>
                  <a:srgbClr val="7F7F7F"/>
                </a:solidFill>
              </a:rPr>
              <a:t>Connotation</a:t>
            </a:r>
            <a:r>
              <a:rPr lang="en-US" sz="2800" dirty="0">
                <a:solidFill>
                  <a:srgbClr val="7F7F7F"/>
                </a:solidFill>
              </a:rPr>
              <a:t> : Associations and implications that go beyond the literal meaning of a word , which derive from how the word has been commonly used and the associations people make with it.</a:t>
            </a:r>
          </a:p>
          <a:p>
            <a:endParaRPr lang="en-US" sz="2800" dirty="0">
              <a:solidFill>
                <a:srgbClr val="7F7F7F"/>
              </a:solidFill>
            </a:endParaRPr>
          </a:p>
          <a:p>
            <a:r>
              <a:rPr lang="en-US" sz="2800" dirty="0">
                <a:solidFill>
                  <a:srgbClr val="7F7F7F"/>
                </a:solidFill>
              </a:rPr>
              <a:t> Connotations  relate not to a word's actual meaning , or denotation , but rather to the ideas or qualities that are implied by that word. Connotation is the range of secondary or associated significances and feelings which it commonly suggests or implies. </a:t>
            </a:r>
          </a:p>
        </p:txBody>
      </p:sp>
    </p:spTree>
    <p:extLst>
      <p:ext uri="{BB962C8B-B14F-4D97-AF65-F5344CB8AC3E}">
        <p14:creationId xmlns:p14="http://schemas.microsoft.com/office/powerpoint/2010/main" val="3034016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Their function</a:t>
            </a:r>
          </a:p>
        </p:txBody>
      </p:sp>
      <p:sp>
        <p:nvSpPr>
          <p:cNvPr id="3" name="Rectangle 2"/>
          <p:cNvSpPr/>
          <p:nvPr/>
        </p:nvSpPr>
        <p:spPr>
          <a:xfrm>
            <a:off x="792162" y="2497669"/>
            <a:ext cx="7984963" cy="1569660"/>
          </a:xfrm>
          <a:prstGeom prst="rect">
            <a:avLst/>
          </a:prstGeom>
        </p:spPr>
        <p:txBody>
          <a:bodyPr wrap="square">
            <a:spAutoFit/>
          </a:bodyPr>
          <a:lstStyle/>
          <a:p>
            <a:r>
              <a:rPr lang="en-US" sz="3200" dirty="0">
                <a:solidFill>
                  <a:srgbClr val="7F7F7F"/>
                </a:solidFill>
              </a:rPr>
              <a:t>To create fresher ideas and images so that adds  deeper levels of meanings to common and ordinary words. </a:t>
            </a:r>
          </a:p>
        </p:txBody>
      </p:sp>
    </p:spTree>
    <p:extLst>
      <p:ext uri="{BB962C8B-B14F-4D97-AF65-F5344CB8AC3E}">
        <p14:creationId xmlns:p14="http://schemas.microsoft.com/office/powerpoint/2010/main" val="2737411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 ABO SLMAN Alomar  „‰ﬁÿ  1"/>
                <a:cs typeface=" ABO SLMAN Alomar  „‰ﬁÿ  1"/>
              </a:rPr>
              <a:t>poems</a:t>
            </a:r>
          </a:p>
        </p:txBody>
      </p:sp>
    </p:spTree>
    <p:extLst>
      <p:ext uri="{BB962C8B-B14F-4D97-AF65-F5344CB8AC3E}">
        <p14:creationId xmlns:p14="http://schemas.microsoft.com/office/powerpoint/2010/main" val="1240486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2693" y="428178"/>
            <a:ext cx="9011307" cy="5170647"/>
          </a:xfrm>
          <a:prstGeom prst="rect">
            <a:avLst/>
          </a:prstGeom>
        </p:spPr>
        <p:txBody>
          <a:bodyPr wrap="square">
            <a:spAutoFit/>
          </a:bodyPr>
          <a:lstStyle/>
          <a:p>
            <a:pPr algn="ctr"/>
            <a:r>
              <a:rPr lang="en-US" sz="4000" dirty="0">
                <a:solidFill>
                  <a:srgbClr val="7F7F7F"/>
                </a:solidFill>
                <a:latin typeface="Adobe Hebrew"/>
                <a:cs typeface="Adobe Hebrew"/>
              </a:rPr>
              <a:t>T</a:t>
            </a:r>
            <a:r>
              <a:rPr lang="hu-HU" sz="4000" dirty="0">
                <a:solidFill>
                  <a:srgbClr val="7F7F7F"/>
                </a:solidFill>
                <a:latin typeface="Adobe Hebrew"/>
                <a:cs typeface="Adobe Hebrew"/>
              </a:rPr>
              <a:t>he Eagle</a:t>
            </a:r>
          </a:p>
          <a:p>
            <a:pPr algn="ctr"/>
            <a:r>
              <a:rPr lang="hu-HU" sz="2400" b="1" dirty="0">
                <a:solidFill>
                  <a:srgbClr val="7F7F7F"/>
                </a:solidFill>
              </a:rPr>
              <a:t>    by  Alfred, Lord Tennyson.</a:t>
            </a:r>
          </a:p>
          <a:p>
            <a:pPr algn="ctr"/>
            <a:endParaRPr lang="hu-HU" sz="2000" b="1" dirty="0">
              <a:solidFill>
                <a:srgbClr val="7F7F7F"/>
              </a:solidFill>
            </a:endParaRPr>
          </a:p>
          <a:p>
            <a:pPr marL="342900" indent="-342900">
              <a:buFont typeface="Arial"/>
              <a:buChar char="•"/>
            </a:pPr>
            <a:r>
              <a:rPr lang="en-US" sz="2000" b="1" i="1" u="sng" dirty="0">
                <a:solidFill>
                  <a:srgbClr val="7F7F7F"/>
                </a:solidFill>
              </a:rPr>
              <a:t>P</a:t>
            </a:r>
            <a:r>
              <a:rPr lang="hu-HU" sz="2000" b="1" i="1" u="sng" dirty="0">
                <a:solidFill>
                  <a:srgbClr val="7F7F7F"/>
                </a:solidFill>
              </a:rPr>
              <a:t>araphrasing.</a:t>
            </a:r>
          </a:p>
          <a:p>
            <a:pPr marL="342900" indent="-342900">
              <a:buFont typeface="Arial"/>
              <a:buChar char="•"/>
            </a:pPr>
            <a:r>
              <a:rPr lang="en-US" sz="2000" b="1" i="1" u="sng" dirty="0">
                <a:solidFill>
                  <a:srgbClr val="7F7F7F"/>
                </a:solidFill>
              </a:rPr>
              <a:t>F</a:t>
            </a:r>
            <a:r>
              <a:rPr lang="hu-HU" sz="2000" b="1" i="1" u="sng" dirty="0">
                <a:solidFill>
                  <a:srgbClr val="7F7F7F"/>
                </a:solidFill>
              </a:rPr>
              <a:t>igures of speach.</a:t>
            </a:r>
          </a:p>
          <a:p>
            <a:pPr marL="342900" indent="-342900">
              <a:buFont typeface="Arial"/>
              <a:buChar char="•"/>
            </a:pPr>
            <a:r>
              <a:rPr lang="en-US" sz="2000" b="1" i="1" u="sng" dirty="0">
                <a:solidFill>
                  <a:srgbClr val="7F7F7F"/>
                </a:solidFill>
              </a:rPr>
              <a:t>T</a:t>
            </a:r>
            <a:r>
              <a:rPr lang="hu-HU" sz="2000" b="1" i="1" u="sng" dirty="0">
                <a:solidFill>
                  <a:srgbClr val="7F7F7F"/>
                </a:solidFill>
              </a:rPr>
              <a:t>he tone.</a:t>
            </a:r>
          </a:p>
          <a:p>
            <a:pPr marL="342900" indent="-342900">
              <a:buFont typeface="Arial"/>
              <a:buChar char="•"/>
            </a:pPr>
            <a:r>
              <a:rPr lang="en-US" sz="2000" b="1" i="1" u="sng" dirty="0">
                <a:solidFill>
                  <a:srgbClr val="7F7F7F"/>
                </a:solidFill>
              </a:rPr>
              <a:t>T</a:t>
            </a:r>
            <a:r>
              <a:rPr lang="hu-HU" sz="2000" b="1" i="1" u="sng" dirty="0">
                <a:solidFill>
                  <a:srgbClr val="7F7F7F"/>
                </a:solidFill>
              </a:rPr>
              <a:t>he form.</a:t>
            </a:r>
          </a:p>
          <a:p>
            <a:pPr marL="342900" indent="-342900">
              <a:buFont typeface="Arial"/>
              <a:buChar char="•"/>
            </a:pPr>
            <a:r>
              <a:rPr lang="en-US" sz="2000" b="1" dirty="0">
                <a:solidFill>
                  <a:srgbClr val="7F7F7F"/>
                </a:solidFill>
              </a:rPr>
              <a:t>R</a:t>
            </a:r>
            <a:r>
              <a:rPr lang="hu-HU" sz="2000" b="1" dirty="0">
                <a:solidFill>
                  <a:srgbClr val="7F7F7F"/>
                </a:solidFill>
              </a:rPr>
              <a:t>hyme scheme. AAA BBB</a:t>
            </a:r>
          </a:p>
          <a:p>
            <a:pPr marL="342900" indent="-342900">
              <a:buFont typeface="Arial"/>
              <a:buChar char="•"/>
            </a:pPr>
            <a:r>
              <a:rPr lang="en-US" sz="2000" b="1" dirty="0">
                <a:solidFill>
                  <a:srgbClr val="7F7F7F"/>
                </a:solidFill>
              </a:rPr>
              <a:t>Theme. </a:t>
            </a:r>
          </a:p>
          <a:p>
            <a:r>
              <a:rPr lang="en-US" b="1" u="sng" dirty="0">
                <a:solidFill>
                  <a:srgbClr val="7F7F7F"/>
                </a:solidFill>
              </a:rPr>
              <a:t>Natural world :</a:t>
            </a:r>
          </a:p>
          <a:p>
            <a:r>
              <a:rPr lang="en-US" b="1" dirty="0">
                <a:solidFill>
                  <a:srgbClr val="7F7F7F"/>
                </a:solidFill>
              </a:rPr>
              <a:t>The eagle lives in a place that cannot be easily reached by human beings, and the speaker is definitely aware of this. The poem imagines what the eagle's world is like, and by extension imagines a world without people. Still, the speaker can only describe the landscape using human or human-like attributes. "The Eagle" is a classic case of a nature poem that ends up being just as much about the person describing the scenery as anything else.</a:t>
            </a:r>
          </a:p>
        </p:txBody>
      </p:sp>
    </p:spTree>
    <p:extLst>
      <p:ext uri="{BB962C8B-B14F-4D97-AF65-F5344CB8AC3E}">
        <p14:creationId xmlns:p14="http://schemas.microsoft.com/office/powerpoint/2010/main" val="2748347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5652" y="417481"/>
            <a:ext cx="8762485" cy="5632311"/>
          </a:xfrm>
          <a:prstGeom prst="rect">
            <a:avLst/>
          </a:prstGeom>
          <a:noFill/>
        </p:spPr>
        <p:txBody>
          <a:bodyPr wrap="none" rtlCol="0">
            <a:spAutoFit/>
          </a:bodyPr>
          <a:lstStyle/>
          <a:p>
            <a:pPr algn="ctr"/>
            <a:r>
              <a:rPr lang="en-US" sz="3600" b="1" dirty="0">
                <a:solidFill>
                  <a:srgbClr val="7F7F7F"/>
                </a:solidFill>
              </a:rPr>
              <a:t>Winter</a:t>
            </a:r>
          </a:p>
          <a:p>
            <a:r>
              <a:rPr lang="en-US" sz="2400" b="1" dirty="0">
                <a:solidFill>
                  <a:srgbClr val="7F7F7F"/>
                </a:solidFill>
              </a:rPr>
              <a:t> by William Shakespeare.</a:t>
            </a:r>
          </a:p>
          <a:p>
            <a:pPr marL="342900" indent="-342900">
              <a:buFont typeface="Arial"/>
              <a:buChar char="•"/>
            </a:pPr>
            <a:r>
              <a:rPr lang="en-US" sz="2000" b="1" i="1" u="sng" dirty="0">
                <a:solidFill>
                  <a:srgbClr val="7F7F7F"/>
                </a:solidFill>
              </a:rPr>
              <a:t>F</a:t>
            </a:r>
            <a:r>
              <a:rPr lang="hu-HU" sz="2000" b="1" i="1" u="sng" dirty="0">
                <a:solidFill>
                  <a:srgbClr val="7F7F7F"/>
                </a:solidFill>
              </a:rPr>
              <a:t>igures of speach.</a:t>
            </a:r>
          </a:p>
          <a:p>
            <a:pPr marL="342900" indent="-342900">
              <a:buFont typeface="Arial"/>
              <a:buChar char="•"/>
            </a:pPr>
            <a:r>
              <a:rPr lang="en-US" sz="2000" b="1" i="1" u="sng" dirty="0">
                <a:solidFill>
                  <a:srgbClr val="7F7F7F"/>
                </a:solidFill>
              </a:rPr>
              <a:t>T</a:t>
            </a:r>
            <a:r>
              <a:rPr lang="hu-HU" sz="2000" b="1" i="1" u="sng" dirty="0">
                <a:solidFill>
                  <a:srgbClr val="7F7F7F"/>
                </a:solidFill>
              </a:rPr>
              <a:t>he tone.</a:t>
            </a:r>
          </a:p>
          <a:p>
            <a:pPr marL="342900" indent="-342900">
              <a:buFont typeface="Arial"/>
              <a:buChar char="•"/>
            </a:pPr>
            <a:r>
              <a:rPr lang="en-US" sz="2000" b="1" dirty="0">
                <a:solidFill>
                  <a:srgbClr val="7F7F7F"/>
                </a:solidFill>
              </a:rPr>
              <a:t>Rhyme scheme : </a:t>
            </a:r>
            <a:r>
              <a:rPr lang="en-US" sz="2000" dirty="0">
                <a:solidFill>
                  <a:srgbClr val="7F7F7F"/>
                </a:solidFill>
              </a:rPr>
              <a:t>ABABCCDEF, ABABCCDEF</a:t>
            </a:r>
          </a:p>
          <a:p>
            <a:endParaRPr lang="en-US" sz="2000" b="1" dirty="0">
              <a:solidFill>
                <a:srgbClr val="7F7F7F"/>
              </a:solidFill>
            </a:endParaRPr>
          </a:p>
          <a:p>
            <a:pPr marL="342900" indent="-342900">
              <a:buFont typeface="Arial"/>
              <a:buChar char="•"/>
            </a:pPr>
            <a:r>
              <a:rPr lang="en-US" sz="2000" b="1" dirty="0">
                <a:solidFill>
                  <a:srgbClr val="7F7F7F"/>
                </a:solidFill>
              </a:rPr>
              <a:t>T</a:t>
            </a:r>
            <a:r>
              <a:rPr lang="hu-HU" sz="2000" b="1" dirty="0">
                <a:solidFill>
                  <a:srgbClr val="7F7F7F"/>
                </a:solidFill>
              </a:rPr>
              <a:t>heme:</a:t>
            </a:r>
          </a:p>
          <a:p>
            <a:pPr marL="342900" indent="-342900">
              <a:buFont typeface="Arial"/>
              <a:buChar char="•"/>
            </a:pPr>
            <a:endParaRPr lang="hu-HU" sz="2000" b="1" dirty="0">
              <a:solidFill>
                <a:srgbClr val="7F7F7F"/>
              </a:solidFill>
            </a:endParaRPr>
          </a:p>
          <a:p>
            <a:r>
              <a:rPr lang="en-US" sz="2000" b="1" u="sng" dirty="0">
                <a:solidFill>
                  <a:srgbClr val="9157D4"/>
                </a:solidFill>
              </a:rPr>
              <a:t>Man and the Natural World </a:t>
            </a:r>
            <a:r>
              <a:rPr lang="en-US" sz="2000" b="1" dirty="0">
                <a:solidFill>
                  <a:srgbClr val="7F7F7F"/>
                </a:solidFill>
              </a:rPr>
              <a:t>: </a:t>
            </a:r>
            <a:r>
              <a:rPr lang="en-US" sz="2000" dirty="0">
                <a:solidFill>
                  <a:srgbClr val="7F7F7F"/>
                </a:solidFill>
              </a:rPr>
              <a:t>"Winter" is in many ways a nature poem; there</a:t>
            </a:r>
          </a:p>
          <a:p>
            <a:r>
              <a:rPr lang="en-US" sz="2000" dirty="0">
                <a:solidFill>
                  <a:srgbClr val="7F7F7F"/>
                </a:solidFill>
              </a:rPr>
              <a:t> are owls and birds and descriptions of winter scenes (icicles, snow).</a:t>
            </a:r>
          </a:p>
          <a:p>
            <a:r>
              <a:rPr lang="en-US" sz="2000" dirty="0">
                <a:solidFill>
                  <a:srgbClr val="7F7F7F"/>
                </a:solidFill>
              </a:rPr>
              <a:t> But it's not just about some frozen forest, but about what people do in this </a:t>
            </a:r>
          </a:p>
          <a:p>
            <a:r>
              <a:rPr lang="en-US" sz="2000" dirty="0">
                <a:solidFill>
                  <a:srgbClr val="7F7F7F"/>
                </a:solidFill>
              </a:rPr>
              <a:t>winter wonderland. It's about how humans make their way through the</a:t>
            </a:r>
          </a:p>
          <a:p>
            <a:r>
              <a:rPr lang="en-US" sz="2000" dirty="0">
                <a:solidFill>
                  <a:srgbClr val="7F7F7F"/>
                </a:solidFill>
              </a:rPr>
              <a:t> bleakest time of the year. Although , life's basic necessities (milk, water, blood) </a:t>
            </a:r>
          </a:p>
          <a:p>
            <a:r>
              <a:rPr lang="en-US" sz="2000" dirty="0">
                <a:solidFill>
                  <a:srgbClr val="7F7F7F"/>
                </a:solidFill>
              </a:rPr>
              <a:t>are frozen or chilled, but people manage to overcome nature's lack of </a:t>
            </a:r>
          </a:p>
          <a:p>
            <a:r>
              <a:rPr lang="en-US" sz="2000" dirty="0">
                <a:solidFill>
                  <a:srgbClr val="7F7F7F"/>
                </a:solidFill>
              </a:rPr>
              <a:t>hospitality and soldier on.</a:t>
            </a:r>
            <a:endParaRPr lang="hu-HU" sz="2000" dirty="0">
              <a:solidFill>
                <a:srgbClr val="7F7F7F"/>
              </a:solidFill>
            </a:endParaRPr>
          </a:p>
          <a:p>
            <a:endParaRPr lang="en-US" sz="2000" dirty="0">
              <a:solidFill>
                <a:srgbClr val="7F7F7F"/>
              </a:solidFill>
            </a:endParaRPr>
          </a:p>
          <a:p>
            <a:endParaRPr lang="en-US" sz="2000" dirty="0">
              <a:solidFill>
                <a:srgbClr val="7F7F7F"/>
              </a:solidFill>
            </a:endParaRPr>
          </a:p>
        </p:txBody>
      </p:sp>
    </p:spTree>
    <p:extLst>
      <p:ext uri="{BB962C8B-B14F-4D97-AF65-F5344CB8AC3E}">
        <p14:creationId xmlns:p14="http://schemas.microsoft.com/office/powerpoint/2010/main" val="2933024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9174" y="339359"/>
            <a:ext cx="8452592" cy="6370975"/>
          </a:xfrm>
          <a:prstGeom prst="rect">
            <a:avLst/>
          </a:prstGeom>
        </p:spPr>
        <p:txBody>
          <a:bodyPr wrap="square">
            <a:spAutoFit/>
          </a:bodyPr>
          <a:lstStyle/>
          <a:p>
            <a:pPr algn="ctr"/>
            <a:r>
              <a:rPr lang="nl-NL" sz="3200" b="1" i="1" dirty="0" err="1">
                <a:solidFill>
                  <a:srgbClr val="7F7F7F"/>
                </a:solidFill>
              </a:rPr>
              <a:t>Shall</a:t>
            </a:r>
            <a:r>
              <a:rPr lang="nl-NL" sz="3200" b="1" i="1" dirty="0">
                <a:solidFill>
                  <a:srgbClr val="7F7F7F"/>
                </a:solidFill>
              </a:rPr>
              <a:t> I </a:t>
            </a:r>
            <a:r>
              <a:rPr lang="nl-NL" sz="3200" b="1" i="1" dirty="0" err="1">
                <a:solidFill>
                  <a:srgbClr val="7F7F7F"/>
                </a:solidFill>
              </a:rPr>
              <a:t>Compare</a:t>
            </a:r>
            <a:r>
              <a:rPr lang="nl-NL" sz="3200" b="1" i="1" dirty="0">
                <a:solidFill>
                  <a:srgbClr val="7F7F7F"/>
                </a:solidFill>
              </a:rPr>
              <a:t> Thee</a:t>
            </a:r>
          </a:p>
          <a:p>
            <a:pPr algn="ctr"/>
            <a:r>
              <a:rPr lang="nl-NL" sz="3200" b="1" i="1" dirty="0">
                <a:solidFill>
                  <a:srgbClr val="7F7F7F"/>
                </a:solidFill>
              </a:rPr>
              <a:t>  </a:t>
            </a:r>
            <a:r>
              <a:rPr lang="nl-NL" sz="3200" b="1" i="1" dirty="0" err="1">
                <a:solidFill>
                  <a:srgbClr val="7F7F7F"/>
                </a:solidFill>
              </a:rPr>
              <a:t>by</a:t>
            </a:r>
            <a:r>
              <a:rPr lang="nl-NL" sz="3200" b="1" i="1" dirty="0">
                <a:solidFill>
                  <a:srgbClr val="7F7F7F"/>
                </a:solidFill>
              </a:rPr>
              <a:t> : William Shakespeare. </a:t>
            </a:r>
          </a:p>
          <a:p>
            <a:endParaRPr lang="nl-NL" sz="2400" b="1" i="1" dirty="0">
              <a:solidFill>
                <a:srgbClr val="7F7F7F"/>
              </a:solidFill>
            </a:endParaRPr>
          </a:p>
          <a:p>
            <a:pPr marL="342900" indent="-342900">
              <a:buFont typeface="Arial"/>
              <a:buChar char="•"/>
            </a:pPr>
            <a:r>
              <a:rPr lang="en-US" sz="2400" b="1" i="1" u="sng" dirty="0">
                <a:solidFill>
                  <a:srgbClr val="7F7F7F"/>
                </a:solidFill>
              </a:rPr>
              <a:t>P</a:t>
            </a:r>
            <a:r>
              <a:rPr lang="hu-HU" sz="2400" b="1" i="1" u="sng" dirty="0">
                <a:solidFill>
                  <a:srgbClr val="7F7F7F"/>
                </a:solidFill>
              </a:rPr>
              <a:t>araphrasing.</a:t>
            </a:r>
          </a:p>
          <a:p>
            <a:pPr marL="342900" indent="-342900">
              <a:buFont typeface="Arial"/>
              <a:buChar char="•"/>
            </a:pPr>
            <a:r>
              <a:rPr lang="en-US" sz="2400" b="1" i="1" u="sng" dirty="0">
                <a:solidFill>
                  <a:srgbClr val="7F7F7F"/>
                </a:solidFill>
              </a:rPr>
              <a:t>T</a:t>
            </a:r>
            <a:r>
              <a:rPr lang="hu-HU" sz="2400" b="1" i="1" u="sng" dirty="0">
                <a:solidFill>
                  <a:srgbClr val="7F7F7F"/>
                </a:solidFill>
              </a:rPr>
              <a:t>he form.</a:t>
            </a:r>
          </a:p>
          <a:p>
            <a:pPr marL="342900" indent="-342900">
              <a:buFont typeface="Arial"/>
              <a:buChar char="•"/>
            </a:pPr>
            <a:r>
              <a:rPr lang="nl-NL" sz="2400" b="1" i="1" dirty="0">
                <a:solidFill>
                  <a:srgbClr val="7F7F7F"/>
                </a:solidFill>
              </a:rPr>
              <a:t> Rhyme  scheme: ABAB CDCD EFEF GG </a:t>
            </a:r>
          </a:p>
          <a:p>
            <a:pPr marL="342900" indent="-342900">
              <a:buFont typeface="Arial"/>
              <a:buChar char="•"/>
            </a:pPr>
            <a:r>
              <a:rPr lang="en-US" sz="2400" b="1" i="1" dirty="0">
                <a:solidFill>
                  <a:srgbClr val="7F7F7F"/>
                </a:solidFill>
              </a:rPr>
              <a:t>T</a:t>
            </a:r>
            <a:r>
              <a:rPr lang="nl-NL" sz="2400" b="1" i="1" dirty="0" err="1">
                <a:solidFill>
                  <a:srgbClr val="7F7F7F"/>
                </a:solidFill>
              </a:rPr>
              <a:t>heme</a:t>
            </a:r>
            <a:r>
              <a:rPr lang="nl-NL" sz="2400" b="1" i="1" dirty="0">
                <a:solidFill>
                  <a:srgbClr val="7F7F7F"/>
                </a:solidFill>
              </a:rPr>
              <a:t>: </a:t>
            </a:r>
          </a:p>
          <a:p>
            <a:r>
              <a:rPr lang="en-US" sz="2400" b="1" i="1" u="sng" dirty="0">
                <a:solidFill>
                  <a:srgbClr val="9157D4"/>
                </a:solidFill>
              </a:rPr>
              <a:t>L</a:t>
            </a:r>
            <a:r>
              <a:rPr lang="nl-NL" sz="2400" b="1" i="1" u="sng" dirty="0" err="1">
                <a:solidFill>
                  <a:srgbClr val="9157D4"/>
                </a:solidFill>
              </a:rPr>
              <a:t>ove</a:t>
            </a:r>
            <a:r>
              <a:rPr lang="nl-NL" sz="2400" b="1" i="1" u="sng" dirty="0">
                <a:solidFill>
                  <a:srgbClr val="9157D4"/>
                </a:solidFill>
              </a:rPr>
              <a:t>  </a:t>
            </a:r>
            <a:r>
              <a:rPr lang="nl-NL" sz="2400" b="1" i="1" u="sng" dirty="0" err="1">
                <a:solidFill>
                  <a:srgbClr val="9157D4"/>
                </a:solidFill>
              </a:rPr>
              <a:t>and</a:t>
            </a:r>
            <a:r>
              <a:rPr lang="nl-NL" sz="2400" b="1" i="1" u="sng" dirty="0">
                <a:solidFill>
                  <a:srgbClr val="9157D4"/>
                </a:solidFill>
              </a:rPr>
              <a:t> </a:t>
            </a:r>
            <a:r>
              <a:rPr lang="nl-NL" sz="2400" b="1" i="1" u="sng" dirty="0" err="1">
                <a:solidFill>
                  <a:srgbClr val="9157D4"/>
                </a:solidFill>
              </a:rPr>
              <a:t>Immortality</a:t>
            </a:r>
            <a:r>
              <a:rPr lang="nl-NL" sz="2400" b="1" i="1" u="sng" dirty="0">
                <a:solidFill>
                  <a:srgbClr val="9157D4"/>
                </a:solidFill>
              </a:rPr>
              <a:t>:</a:t>
            </a:r>
          </a:p>
          <a:p>
            <a:r>
              <a:rPr lang="en-US" sz="2000" dirty="0">
                <a:solidFill>
                  <a:srgbClr val="7F7F7F"/>
                </a:solidFill>
              </a:rPr>
              <a:t>His lover is more beautiful and desirable than "a summer's day" because</a:t>
            </a:r>
          </a:p>
          <a:p>
            <a:r>
              <a:rPr lang="en-US" sz="2000" dirty="0">
                <a:solidFill>
                  <a:srgbClr val="7F7F7F"/>
                </a:solidFill>
              </a:rPr>
              <a:t> even such a wonderful season like summer has its flip side-it's too short </a:t>
            </a:r>
          </a:p>
          <a:p>
            <a:r>
              <a:rPr lang="en-US" sz="2000" dirty="0">
                <a:solidFill>
                  <a:srgbClr val="7F7F7F"/>
                </a:solidFill>
              </a:rPr>
              <a:t>and sometimes too hot. He concludes by saying that he</a:t>
            </a:r>
          </a:p>
          <a:p>
            <a:r>
              <a:rPr lang="en-US" sz="2000" dirty="0">
                <a:solidFill>
                  <a:srgbClr val="7F7F7F"/>
                </a:solidFill>
              </a:rPr>
              <a:t> wishes to immortalize the beauty of his lover in his poetry.</a:t>
            </a:r>
          </a:p>
          <a:p>
            <a:r>
              <a:rPr lang="en-US" sz="2000" dirty="0">
                <a:solidFill>
                  <a:srgbClr val="7F7F7F"/>
                </a:solidFill>
              </a:rPr>
              <a:t> since all human beings will die, the only way to immortalize</a:t>
            </a:r>
          </a:p>
          <a:p>
            <a:r>
              <a:rPr lang="en-US" sz="2000" dirty="0">
                <a:solidFill>
                  <a:srgbClr val="7F7F7F"/>
                </a:solidFill>
              </a:rPr>
              <a:t> a human being is by praising him in excellent verse</a:t>
            </a:r>
          </a:p>
          <a:p>
            <a:r>
              <a:rPr lang="en-US" sz="2000" dirty="0">
                <a:solidFill>
                  <a:srgbClr val="7F7F7F"/>
                </a:solidFill>
              </a:rPr>
              <a:t> which the future generations will always read.</a:t>
            </a:r>
          </a:p>
          <a:p>
            <a:r>
              <a:rPr lang="en-US" sz="2000" dirty="0">
                <a:solidFill>
                  <a:srgbClr val="7F7F7F"/>
                </a:solidFill>
              </a:rPr>
              <a:t> Shakespeare  compares his lover to "eternal summer" and he has </a:t>
            </a:r>
          </a:p>
          <a:p>
            <a:r>
              <a:rPr lang="en-US" sz="2000" dirty="0">
                <a:solidFill>
                  <a:srgbClr val="7F7F7F"/>
                </a:solidFill>
              </a:rPr>
              <a:t>immortalized his lover in his sonnet 18</a:t>
            </a:r>
            <a:r>
              <a:rPr lang="nl-NL" sz="2000" b="1" i="1" dirty="0">
                <a:solidFill>
                  <a:srgbClr val="7F7F7F"/>
                </a:solidFill>
              </a:rPr>
              <a:t>  </a:t>
            </a:r>
          </a:p>
          <a:p>
            <a:endParaRPr lang="en-US" sz="2000" b="1" dirty="0">
              <a:solidFill>
                <a:srgbClr val="7F7F7F"/>
              </a:solidFill>
            </a:endParaRPr>
          </a:p>
        </p:txBody>
      </p:sp>
    </p:spTree>
    <p:extLst>
      <p:ext uri="{BB962C8B-B14F-4D97-AF65-F5344CB8AC3E}">
        <p14:creationId xmlns:p14="http://schemas.microsoft.com/office/powerpoint/2010/main" val="3893883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6944" y="191345"/>
            <a:ext cx="8624224" cy="6863416"/>
          </a:xfrm>
          <a:prstGeom prst="rect">
            <a:avLst/>
          </a:prstGeom>
          <a:noFill/>
        </p:spPr>
        <p:txBody>
          <a:bodyPr wrap="none" rtlCol="0">
            <a:spAutoFit/>
          </a:bodyPr>
          <a:lstStyle/>
          <a:p>
            <a:pPr algn="ctr"/>
            <a:r>
              <a:rPr lang="en-US" sz="3200" b="1" dirty="0">
                <a:solidFill>
                  <a:srgbClr val="7F7F7F"/>
                </a:solidFill>
              </a:rPr>
              <a:t>Meeting at Night </a:t>
            </a:r>
          </a:p>
          <a:p>
            <a:pPr algn="ctr"/>
            <a:r>
              <a:rPr lang="en-US" sz="2400" dirty="0">
                <a:solidFill>
                  <a:srgbClr val="7F7F7F"/>
                </a:solidFill>
              </a:rPr>
              <a:t>by: </a:t>
            </a:r>
            <a:r>
              <a:rPr lang="pl-PL" sz="2400" dirty="0">
                <a:solidFill>
                  <a:srgbClr val="7F7F7F"/>
                </a:solidFill>
              </a:rPr>
              <a:t>Robert Browning.</a:t>
            </a:r>
          </a:p>
          <a:p>
            <a:endParaRPr lang="pl-PL" sz="2400" dirty="0">
              <a:solidFill>
                <a:srgbClr val="7F7F7F"/>
              </a:solidFill>
            </a:endParaRPr>
          </a:p>
          <a:p>
            <a:pPr marL="342900" indent="-342900">
              <a:buFont typeface="Arial"/>
              <a:buChar char="•"/>
            </a:pPr>
            <a:r>
              <a:rPr lang="en-US" sz="2400" b="1" i="1" u="sng" dirty="0">
                <a:solidFill>
                  <a:srgbClr val="7F7F7F"/>
                </a:solidFill>
              </a:rPr>
              <a:t>P</a:t>
            </a:r>
            <a:r>
              <a:rPr lang="hu-HU" sz="2400" b="1" i="1" u="sng" dirty="0">
                <a:solidFill>
                  <a:srgbClr val="7F7F7F"/>
                </a:solidFill>
              </a:rPr>
              <a:t>araphrasing.</a:t>
            </a:r>
          </a:p>
          <a:p>
            <a:pPr marL="342900" indent="-342900">
              <a:buFont typeface="Arial"/>
              <a:buChar char="•"/>
            </a:pPr>
            <a:r>
              <a:rPr lang="en-US" sz="2400" b="1" i="1" u="sng" dirty="0">
                <a:solidFill>
                  <a:srgbClr val="7F7F7F"/>
                </a:solidFill>
              </a:rPr>
              <a:t>T</a:t>
            </a:r>
            <a:r>
              <a:rPr lang="hu-HU" sz="2400" b="1" i="1" u="sng" dirty="0">
                <a:solidFill>
                  <a:srgbClr val="7F7F7F"/>
                </a:solidFill>
              </a:rPr>
              <a:t>he tone.</a:t>
            </a:r>
          </a:p>
          <a:p>
            <a:pPr marL="342900" indent="-342900">
              <a:buFont typeface="Arial"/>
              <a:buChar char="•"/>
            </a:pPr>
            <a:r>
              <a:rPr lang="en-US" sz="2400" b="1" i="1" u="sng" dirty="0">
                <a:solidFill>
                  <a:srgbClr val="7F7F7F"/>
                </a:solidFill>
              </a:rPr>
              <a:t>T</a:t>
            </a:r>
            <a:r>
              <a:rPr lang="hu-HU" sz="2400" b="1" i="1" u="sng" dirty="0">
                <a:solidFill>
                  <a:srgbClr val="7F7F7F"/>
                </a:solidFill>
              </a:rPr>
              <a:t>he form.</a:t>
            </a:r>
          </a:p>
          <a:p>
            <a:pPr marL="342900" indent="-342900">
              <a:buFont typeface="Arial"/>
              <a:buChar char="•"/>
            </a:pPr>
            <a:r>
              <a:rPr lang="nl-NL" sz="2400" b="1" i="1" dirty="0">
                <a:solidFill>
                  <a:srgbClr val="7F7F7F"/>
                </a:solidFill>
              </a:rPr>
              <a:t> Rhyme  scheme: ABCCBA ,  ABCCBA.</a:t>
            </a:r>
          </a:p>
          <a:p>
            <a:pPr marL="342900" indent="-342900">
              <a:buFont typeface="Arial"/>
              <a:buChar char="•"/>
            </a:pPr>
            <a:r>
              <a:rPr lang="en-US" sz="2400" b="1" i="1" dirty="0">
                <a:solidFill>
                  <a:srgbClr val="7F7F7F"/>
                </a:solidFill>
              </a:rPr>
              <a:t>T</a:t>
            </a:r>
            <a:r>
              <a:rPr lang="nl-NL" sz="2400" b="1" i="1" dirty="0" err="1">
                <a:solidFill>
                  <a:srgbClr val="7F7F7F"/>
                </a:solidFill>
              </a:rPr>
              <a:t>heme</a:t>
            </a:r>
            <a:r>
              <a:rPr lang="nl-NL" sz="2400" b="1" i="1" dirty="0">
                <a:solidFill>
                  <a:srgbClr val="7F7F7F"/>
                </a:solidFill>
              </a:rPr>
              <a:t> :</a:t>
            </a:r>
          </a:p>
          <a:p>
            <a:pPr>
              <a:buChar char="•"/>
            </a:pPr>
            <a:r>
              <a:rPr lang="en-US" sz="2400" b="1" u="sng" dirty="0">
                <a:solidFill>
                  <a:srgbClr val="9157D4"/>
                </a:solidFill>
                <a:latin typeface="HoeflerText-Regular"/>
              </a:rPr>
              <a:t>Love and Perseverance : </a:t>
            </a:r>
          </a:p>
          <a:p>
            <a:r>
              <a:rPr lang="en-US" sz="2400" dirty="0">
                <a:solidFill>
                  <a:srgbClr val="7F7F7F"/>
                </a:solidFill>
                <a:latin typeface="HoeflerText-Regular"/>
              </a:rPr>
              <a:t>The speaker argues for the power of love by insisting upon his</a:t>
            </a:r>
          </a:p>
          <a:p>
            <a:r>
              <a:rPr lang="en-US" sz="2400" dirty="0">
                <a:solidFill>
                  <a:srgbClr val="7F7F7F"/>
                </a:solidFill>
                <a:latin typeface="HoeflerText-Regular"/>
              </a:rPr>
              <a:t> ability to conquer all that separates him from his lover. </a:t>
            </a:r>
          </a:p>
          <a:p>
            <a:r>
              <a:rPr lang="en-US" sz="2400" dirty="0">
                <a:solidFill>
                  <a:srgbClr val="7F7F7F"/>
                </a:solidFill>
                <a:latin typeface="HoeflerText-Regular"/>
              </a:rPr>
              <a:t>Time, distance, and even the lovers’ “joys and fears” cannot stand</a:t>
            </a:r>
          </a:p>
          <a:p>
            <a:r>
              <a:rPr lang="en-US" sz="2400" dirty="0">
                <a:solidFill>
                  <a:srgbClr val="7F7F7F"/>
                </a:solidFill>
                <a:latin typeface="HoeflerText-Regular"/>
              </a:rPr>
              <a:t> in his way and are not important once the two are together.</a:t>
            </a:r>
          </a:p>
          <a:p>
            <a:r>
              <a:rPr lang="en-US" sz="2400" dirty="0">
                <a:solidFill>
                  <a:srgbClr val="7F7F7F"/>
                </a:solidFill>
                <a:latin typeface="HoeflerText-Regular"/>
              </a:rPr>
              <a:t> "Meeting at Night" isn't only about secret love affairs. It's about </a:t>
            </a:r>
          </a:p>
          <a:p>
            <a:r>
              <a:rPr lang="en-US" sz="2400" dirty="0">
                <a:solidFill>
                  <a:srgbClr val="7F7F7F"/>
                </a:solidFill>
                <a:latin typeface="HoeflerText-Regular"/>
              </a:rPr>
              <a:t>the lengths we go to satisfy our passions, the obstacles we're </a:t>
            </a:r>
          </a:p>
          <a:p>
            <a:r>
              <a:rPr lang="en-US" sz="2400" dirty="0">
                <a:solidFill>
                  <a:srgbClr val="7F7F7F"/>
                </a:solidFill>
                <a:latin typeface="HoeflerText-Regular"/>
              </a:rPr>
              <a:t>willing to overcome.</a:t>
            </a:r>
          </a:p>
          <a:p>
            <a:endParaRPr lang="nl-NL" sz="2400" b="1" i="1" dirty="0">
              <a:solidFill>
                <a:srgbClr val="7F7F7F"/>
              </a:solidFill>
            </a:endParaRPr>
          </a:p>
          <a:p>
            <a:endParaRPr lang="en-US" sz="2400" dirty="0">
              <a:solidFill>
                <a:srgbClr val="7F7F7F"/>
              </a:solidFill>
            </a:endParaRPr>
          </a:p>
        </p:txBody>
      </p:sp>
    </p:spTree>
    <p:extLst>
      <p:ext uri="{BB962C8B-B14F-4D97-AF65-F5344CB8AC3E}">
        <p14:creationId xmlns:p14="http://schemas.microsoft.com/office/powerpoint/2010/main" val="1243534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147" y="2194573"/>
            <a:ext cx="9597499" cy="2554545"/>
          </a:xfrm>
          <a:prstGeom prst="rect">
            <a:avLst/>
          </a:prstGeom>
          <a:noFill/>
        </p:spPr>
        <p:txBody>
          <a:bodyPr wrap="none" rtlCol="0">
            <a:spAutoFit/>
          </a:bodyPr>
          <a:lstStyle/>
          <a:p>
            <a:r>
              <a:rPr lang="en-US" sz="3200" b="1" dirty="0">
                <a:solidFill>
                  <a:srgbClr val="7F7F7F"/>
                </a:solidFill>
                <a:latin typeface="HoeflerText-Regular"/>
              </a:rPr>
              <a:t>By considering that Browning had only recently</a:t>
            </a:r>
          </a:p>
          <a:p>
            <a:r>
              <a:rPr lang="en-US" sz="3200" b="1" dirty="0">
                <a:solidFill>
                  <a:srgbClr val="7F7F7F"/>
                </a:solidFill>
                <a:latin typeface="HoeflerText-Regular"/>
              </a:rPr>
              <a:t> wed Elizabeth Barrett Browning after </a:t>
            </a:r>
          </a:p>
          <a:p>
            <a:r>
              <a:rPr lang="en-US" sz="3200" b="1" dirty="0">
                <a:solidFill>
                  <a:srgbClr val="7F7F7F"/>
                </a:solidFill>
                <a:latin typeface="HoeflerText-Regular"/>
              </a:rPr>
              <a:t>a courtship that they had to keep secret from </a:t>
            </a:r>
          </a:p>
          <a:p>
            <a:r>
              <a:rPr lang="en-US" sz="3200" b="1" dirty="0">
                <a:solidFill>
                  <a:srgbClr val="7F7F7F"/>
                </a:solidFill>
                <a:latin typeface="HoeflerText-Regular"/>
              </a:rPr>
              <a:t>her oppressive father. Many scholars</a:t>
            </a:r>
          </a:p>
          <a:p>
            <a:r>
              <a:rPr lang="en-US" sz="3200" b="1" dirty="0">
                <a:solidFill>
                  <a:srgbClr val="7F7F7F"/>
                </a:solidFill>
                <a:latin typeface="HoeflerText-Regular"/>
              </a:rPr>
              <a:t> see in it a representation of this courtship.</a:t>
            </a:r>
            <a:endParaRPr lang="en-US" sz="3200" b="1" dirty="0">
              <a:solidFill>
                <a:srgbClr val="7F7F7F"/>
              </a:solidFill>
            </a:endParaRPr>
          </a:p>
        </p:txBody>
      </p:sp>
    </p:spTree>
    <p:extLst>
      <p:ext uri="{BB962C8B-B14F-4D97-AF65-F5344CB8AC3E}">
        <p14:creationId xmlns:p14="http://schemas.microsoft.com/office/powerpoint/2010/main" val="3752074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489"/>
            <a:ext cx="9144000" cy="2339102"/>
          </a:xfrm>
          <a:prstGeom prst="rect">
            <a:avLst/>
          </a:prstGeom>
        </p:spPr>
        <p:txBody>
          <a:bodyPr wrap="square">
            <a:spAutoFit/>
          </a:bodyPr>
          <a:lstStyle/>
          <a:p>
            <a:pPr algn="ctr"/>
            <a:r>
              <a:rPr lang="en-US" sz="6600" kern="0" dirty="0">
                <a:solidFill>
                  <a:srgbClr val="3F3F3F"/>
                </a:solidFill>
                <a:latin typeface="Didot"/>
                <a:ea typeface="ヒラギノ明朝 ProN W3"/>
                <a:cs typeface="ヒラギノ明朝 ProN W3"/>
                <a:sym typeface="Didot" charset="0"/>
              </a:rPr>
              <a:t>I wandered lonely</a:t>
            </a:r>
            <a:br>
              <a:rPr lang="en-US" sz="6600" kern="0" dirty="0">
                <a:solidFill>
                  <a:srgbClr val="3F3F3F"/>
                </a:solidFill>
                <a:latin typeface="Didot"/>
                <a:ea typeface="ヒラギノ明朝 ProN W3"/>
                <a:cs typeface="ヒラギノ明朝 ProN W3"/>
                <a:sym typeface="Didot" charset="0"/>
              </a:rPr>
            </a:br>
            <a:r>
              <a:rPr lang="en-US" sz="2800" kern="0" dirty="0">
                <a:solidFill>
                  <a:srgbClr val="3F3F3F"/>
                </a:solidFill>
                <a:latin typeface="Didot"/>
                <a:ea typeface="ヒラギノ明朝 ProN W3"/>
                <a:cs typeface="ヒラギノ明朝 ProN W3"/>
                <a:sym typeface="Didot" charset="0"/>
              </a:rPr>
              <a:t>by: </a:t>
            </a:r>
            <a:r>
              <a:rPr lang="en-US" sz="2800" b="1" kern="0" dirty="0">
                <a:solidFill>
                  <a:srgbClr val="3F3F3F"/>
                </a:solidFill>
                <a:latin typeface="Didot"/>
                <a:ea typeface="ヒラギノ明朝 ProN W3"/>
                <a:cs typeface="ヒラギノ明朝 ProN W3"/>
                <a:sym typeface="Didot" charset="0"/>
              </a:rPr>
              <a:t>William</a:t>
            </a:r>
            <a:r>
              <a:rPr lang="en-US" sz="6600" b="1" kern="0" dirty="0">
                <a:solidFill>
                  <a:srgbClr val="3F3F3F"/>
                </a:solidFill>
                <a:latin typeface="Didot"/>
                <a:ea typeface="ヒラギノ明朝 ProN W3"/>
                <a:cs typeface="ヒラギノ明朝 ProN W3"/>
                <a:sym typeface="Didot" charset="0"/>
              </a:rPr>
              <a:t> </a:t>
            </a:r>
            <a:r>
              <a:rPr lang="en-US" sz="2800" b="1" kern="0" dirty="0">
                <a:solidFill>
                  <a:srgbClr val="3F3F3F"/>
                </a:solidFill>
                <a:latin typeface="Didot"/>
                <a:ea typeface="ヒラギノ明朝 ProN W3"/>
                <a:cs typeface="ヒラギノ明朝 ProN W3"/>
                <a:sym typeface="Didot" charset="0"/>
              </a:rPr>
              <a:t>Wordsworth</a:t>
            </a:r>
            <a:br>
              <a:rPr lang="en-US" sz="6600" b="1" kern="0" dirty="0">
                <a:solidFill>
                  <a:srgbClr val="3F3F3F"/>
                </a:solidFill>
                <a:latin typeface="Didot"/>
                <a:ea typeface="ヒラギノ明朝 ProN W6" charset="0"/>
                <a:cs typeface="ヒラギノ明朝 ProN W6" charset="0"/>
                <a:sym typeface="Didot" charset="0"/>
              </a:rPr>
            </a:br>
            <a:endParaRPr lang="en-US" sz="1400" dirty="0"/>
          </a:p>
        </p:txBody>
      </p:sp>
      <p:sp>
        <p:nvSpPr>
          <p:cNvPr id="3" name="Rectangle 2"/>
          <p:cNvSpPr/>
          <p:nvPr/>
        </p:nvSpPr>
        <p:spPr>
          <a:xfrm>
            <a:off x="190883" y="2383591"/>
            <a:ext cx="8545929" cy="1477328"/>
          </a:xfrm>
          <a:prstGeom prst="rect">
            <a:avLst/>
          </a:prstGeom>
        </p:spPr>
        <p:txBody>
          <a:bodyPr wrap="none">
            <a:spAutoFit/>
          </a:bodyPr>
          <a:lstStyle/>
          <a:p>
            <a:pPr marL="342900" indent="-342900">
              <a:buFont typeface="Arial"/>
              <a:buChar char="•"/>
            </a:pPr>
            <a:r>
              <a:rPr lang="en-US" b="1" i="1" u="sng" dirty="0">
                <a:solidFill>
                  <a:srgbClr val="7F7F7F"/>
                </a:solidFill>
              </a:rPr>
              <a:t>T</a:t>
            </a:r>
            <a:r>
              <a:rPr lang="hu-HU" b="1" i="1" u="sng" dirty="0">
                <a:solidFill>
                  <a:srgbClr val="7F7F7F"/>
                </a:solidFill>
              </a:rPr>
              <a:t>he tone. </a:t>
            </a:r>
            <a:r>
              <a:rPr lang="en-US" dirty="0"/>
              <a:t>It changes from the beginning to the end. The poem begins with sadness</a:t>
            </a:r>
          </a:p>
          <a:p>
            <a:r>
              <a:rPr lang="en-US" dirty="0"/>
              <a:t> and agony but in the end it has been changed to happiness and joy. </a:t>
            </a:r>
          </a:p>
          <a:p>
            <a:endParaRPr lang="hu-HU" b="1" i="1" u="sng" dirty="0">
              <a:solidFill>
                <a:srgbClr val="7F7F7F"/>
              </a:solidFill>
            </a:endParaRPr>
          </a:p>
          <a:p>
            <a:pPr marL="342900" indent="-342900">
              <a:buFont typeface="Arial"/>
              <a:buChar char="•"/>
            </a:pPr>
            <a:r>
              <a:rPr lang="en-US" b="1" i="1" u="sng" dirty="0">
                <a:solidFill>
                  <a:srgbClr val="7F7F7F"/>
                </a:solidFill>
              </a:rPr>
              <a:t>F</a:t>
            </a:r>
            <a:r>
              <a:rPr lang="hu-HU" b="1" i="1" u="sng" dirty="0">
                <a:solidFill>
                  <a:srgbClr val="7F7F7F"/>
                </a:solidFill>
              </a:rPr>
              <a:t>igures of speach.</a:t>
            </a:r>
          </a:p>
          <a:p>
            <a:pPr marL="342900" indent="-342900">
              <a:buFont typeface="Arial"/>
              <a:buChar char="•"/>
            </a:pPr>
            <a:endParaRPr lang="en-US" dirty="0">
              <a:solidFill>
                <a:srgbClr val="7F7F7F"/>
              </a:solidFill>
            </a:endParaRPr>
          </a:p>
        </p:txBody>
      </p:sp>
      <p:sp>
        <p:nvSpPr>
          <p:cNvPr id="4" name="TextBox 3"/>
          <p:cNvSpPr txBox="1"/>
          <p:nvPr/>
        </p:nvSpPr>
        <p:spPr>
          <a:xfrm>
            <a:off x="4142154" y="5799911"/>
            <a:ext cx="1680308" cy="923330"/>
          </a:xfrm>
          <a:prstGeom prst="rect">
            <a:avLst/>
          </a:prstGeom>
          <a:noFill/>
        </p:spPr>
        <p:txBody>
          <a:bodyPr wrap="square" rtlCol="0">
            <a:spAutoFit/>
          </a:bodyPr>
          <a:lstStyle/>
          <a:p>
            <a:r>
              <a:rPr lang="en-US" sz="5400" b="1" i="1" u="sng" dirty="0"/>
              <a:t>1</a:t>
            </a:r>
          </a:p>
        </p:txBody>
      </p:sp>
    </p:spTree>
    <p:extLst>
      <p:ext uri="{BB962C8B-B14F-4D97-AF65-F5344CB8AC3E}">
        <p14:creationId xmlns:p14="http://schemas.microsoft.com/office/powerpoint/2010/main" val="2357789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6051" y="566677"/>
            <a:ext cx="7552272" cy="4031873"/>
          </a:xfrm>
          <a:prstGeom prst="rect">
            <a:avLst/>
          </a:prstGeom>
        </p:spPr>
        <p:txBody>
          <a:bodyPr wrap="square">
            <a:spAutoFit/>
          </a:bodyPr>
          <a:lstStyle/>
          <a:p>
            <a:r>
              <a:rPr lang="en-US" sz="2400" b="1" dirty="0">
                <a:solidFill>
                  <a:srgbClr val="7F7F7F"/>
                </a:solidFill>
              </a:rPr>
              <a:t>William Wordsworth and Samuel Taylor Coleridge presented and illustrated </a:t>
            </a:r>
            <a:r>
              <a:rPr lang="en-US" sz="2400" b="1" u="sng" dirty="0">
                <a:solidFill>
                  <a:srgbClr val="7F7F7F"/>
                </a:solidFill>
              </a:rPr>
              <a:t>a liberating aesthetic: poetry should express, in genuine language, experience as filtered through personal emotion and imagination; the truest experience was to be found in nature</a:t>
            </a:r>
          </a:p>
          <a:p>
            <a:endParaRPr lang="en-US" sz="2000" dirty="0">
              <a:solidFill>
                <a:srgbClr val="7F7F7F"/>
              </a:solidFill>
            </a:endParaRPr>
          </a:p>
          <a:p>
            <a:endParaRPr lang="en-US" sz="2000" dirty="0">
              <a:solidFill>
                <a:srgbClr val="7F7F7F"/>
              </a:solidFill>
            </a:endParaRPr>
          </a:p>
          <a:p>
            <a:r>
              <a:rPr lang="en-US" sz="2400" b="1" dirty="0">
                <a:solidFill>
                  <a:srgbClr val="7F7F7F"/>
                </a:solidFill>
              </a:rPr>
              <a:t>Wordsworth lived in a part of England known as the Lake District, which is filled with lots of hills, valleys and, of course, lakes. We can assume he’s walking in a fairly remote and wild part of the countryside</a:t>
            </a:r>
          </a:p>
        </p:txBody>
      </p:sp>
      <p:sp>
        <p:nvSpPr>
          <p:cNvPr id="3" name="TextBox 2"/>
          <p:cNvSpPr txBox="1"/>
          <p:nvPr/>
        </p:nvSpPr>
        <p:spPr>
          <a:xfrm>
            <a:off x="4511577" y="5554648"/>
            <a:ext cx="1194241" cy="923330"/>
          </a:xfrm>
          <a:prstGeom prst="rect">
            <a:avLst/>
          </a:prstGeom>
          <a:noFill/>
        </p:spPr>
        <p:txBody>
          <a:bodyPr wrap="square" rtlCol="0">
            <a:spAutoFit/>
          </a:bodyPr>
          <a:lstStyle/>
          <a:p>
            <a:pPr algn="ctr"/>
            <a:r>
              <a:rPr lang="en-US" sz="5400" dirty="0"/>
              <a:t>2</a:t>
            </a:r>
            <a:endParaRPr lang="en-US" dirty="0"/>
          </a:p>
        </p:txBody>
      </p:sp>
    </p:spTree>
    <p:extLst>
      <p:ext uri="{BB962C8B-B14F-4D97-AF65-F5344CB8AC3E}">
        <p14:creationId xmlns:p14="http://schemas.microsoft.com/office/powerpoint/2010/main" val="3928817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667" y="381700"/>
            <a:ext cx="9127895" cy="7078861"/>
          </a:xfrm>
          <a:prstGeom prst="rect">
            <a:avLst/>
          </a:prstGeom>
        </p:spPr>
        <p:txBody>
          <a:bodyPr wrap="square">
            <a:spAutoFit/>
          </a:bodyPr>
          <a:lstStyle/>
          <a:p>
            <a:pPr algn="ctr"/>
            <a:r>
              <a:rPr lang="en-US" sz="2800" b="1" dirty="0">
                <a:solidFill>
                  <a:schemeClr val="tx1">
                    <a:lumMod val="50000"/>
                    <a:lumOff val="50000"/>
                  </a:schemeClr>
                </a:solidFill>
              </a:rPr>
              <a:t>The Road Not Taken.</a:t>
            </a:r>
          </a:p>
          <a:p>
            <a:pPr algn="ctr"/>
            <a:r>
              <a:rPr lang="en-US" sz="2800" b="1" dirty="0">
                <a:solidFill>
                  <a:schemeClr val="tx1">
                    <a:lumMod val="50000"/>
                    <a:lumOff val="50000"/>
                  </a:schemeClr>
                </a:solidFill>
              </a:rPr>
              <a:t>  </a:t>
            </a:r>
            <a:r>
              <a:rPr lang="en-US" sz="2000" b="1" dirty="0">
                <a:solidFill>
                  <a:srgbClr val="7F7F7F"/>
                </a:solidFill>
              </a:rPr>
              <a:t>By: Robert Frost</a:t>
            </a:r>
          </a:p>
          <a:p>
            <a:endParaRPr lang="en-US" sz="2000" b="1" dirty="0">
              <a:solidFill>
                <a:srgbClr val="7F7F7F"/>
              </a:solidFill>
            </a:endParaRPr>
          </a:p>
          <a:p>
            <a:pPr marL="342900" indent="-342900">
              <a:buFont typeface="Arial"/>
              <a:buChar char="•"/>
            </a:pPr>
            <a:r>
              <a:rPr lang="en-US" sz="2000" b="1" i="1" u="sng" dirty="0">
                <a:solidFill>
                  <a:srgbClr val="7F7F7F"/>
                </a:solidFill>
              </a:rPr>
              <a:t>P</a:t>
            </a:r>
            <a:r>
              <a:rPr lang="hu-HU" sz="2000" b="1" i="1" u="sng" dirty="0">
                <a:solidFill>
                  <a:srgbClr val="7F7F7F"/>
                </a:solidFill>
              </a:rPr>
              <a:t>araphrasing.</a:t>
            </a:r>
          </a:p>
          <a:p>
            <a:pPr marL="342900" indent="-342900">
              <a:buFont typeface="Arial"/>
              <a:buChar char="•"/>
            </a:pPr>
            <a:r>
              <a:rPr lang="en-US" sz="2000" b="1" i="1" u="sng" dirty="0">
                <a:solidFill>
                  <a:srgbClr val="7F7F7F"/>
                </a:solidFill>
              </a:rPr>
              <a:t>F</a:t>
            </a:r>
            <a:r>
              <a:rPr lang="hu-HU" sz="2000" b="1" i="1" u="sng" dirty="0">
                <a:solidFill>
                  <a:srgbClr val="7F7F7F"/>
                </a:solidFill>
              </a:rPr>
              <a:t>igures of speach.</a:t>
            </a:r>
          </a:p>
          <a:p>
            <a:pPr marL="342900" lvl="0" indent="-342900">
              <a:buFont typeface="Arial"/>
              <a:buChar char="•"/>
            </a:pPr>
            <a:r>
              <a:rPr lang="en-US" sz="2000" b="1" i="1" u="sng" dirty="0">
                <a:solidFill>
                  <a:srgbClr val="7F7F7F"/>
                </a:solidFill>
              </a:rPr>
              <a:t>T</a:t>
            </a:r>
            <a:r>
              <a:rPr lang="hu-HU" sz="2000" b="1" i="1" u="sng" dirty="0">
                <a:solidFill>
                  <a:srgbClr val="7F7F7F"/>
                </a:solidFill>
              </a:rPr>
              <a:t>he form. </a:t>
            </a:r>
            <a:r>
              <a:rPr lang="nl-NL" sz="2000" b="1" i="1" dirty="0">
                <a:solidFill>
                  <a:srgbClr val="7F7F7F"/>
                </a:solidFill>
              </a:rPr>
              <a:t> Rhyme  scheme </a:t>
            </a:r>
            <a:r>
              <a:rPr lang="en-US" sz="2000" b="1" i="1" dirty="0">
                <a:solidFill>
                  <a:srgbClr val="7F7F7F"/>
                </a:solidFill>
              </a:rPr>
              <a:t>“The Road Not Taken” consists of four stanzas </a:t>
            </a:r>
          </a:p>
          <a:p>
            <a:pPr lvl="0"/>
            <a:r>
              <a:rPr lang="en-US" sz="2000" b="1" i="1" dirty="0">
                <a:solidFill>
                  <a:srgbClr val="7F7F7F"/>
                </a:solidFill>
              </a:rPr>
              <a:t>of five lines. The rhyme scheme is ABAAB;  .</a:t>
            </a:r>
          </a:p>
          <a:p>
            <a:pPr lvl="0"/>
            <a:endParaRPr lang="en-US" sz="2000" b="1" i="1" dirty="0">
              <a:solidFill>
                <a:srgbClr val="7F7F7F"/>
              </a:solidFill>
            </a:endParaRPr>
          </a:p>
          <a:p>
            <a:pPr marL="342900" lvl="0" indent="-342900">
              <a:buFont typeface="Arial"/>
              <a:buChar char="•"/>
            </a:pPr>
            <a:r>
              <a:rPr lang="en-US" sz="2000" b="1" i="1" dirty="0">
                <a:solidFill>
                  <a:srgbClr val="7F7F7F"/>
                </a:solidFill>
              </a:rPr>
              <a:t>T</a:t>
            </a:r>
            <a:r>
              <a:rPr lang="nl-NL" sz="2000" b="1" i="1" dirty="0" err="1">
                <a:solidFill>
                  <a:srgbClr val="7F7F7F"/>
                </a:solidFill>
              </a:rPr>
              <a:t>heme</a:t>
            </a:r>
            <a:r>
              <a:rPr lang="nl-NL" sz="2000" b="1" i="1" dirty="0">
                <a:solidFill>
                  <a:srgbClr val="7F7F7F"/>
                </a:solidFill>
              </a:rPr>
              <a:t> </a:t>
            </a:r>
          </a:p>
          <a:p>
            <a:r>
              <a:rPr lang="fr-FR" sz="2000" b="1" i="1" u="sng" dirty="0" err="1">
                <a:solidFill>
                  <a:schemeClr val="accent3">
                    <a:lumMod val="75000"/>
                  </a:schemeClr>
                </a:solidFill>
              </a:rPr>
              <a:t>Choices</a:t>
            </a:r>
            <a:r>
              <a:rPr lang="fr-FR" sz="2000" b="1" i="1" u="sng" dirty="0">
                <a:solidFill>
                  <a:schemeClr val="accent3">
                    <a:lumMod val="75000"/>
                  </a:schemeClr>
                </a:solidFill>
              </a:rPr>
              <a:t> :</a:t>
            </a:r>
            <a:endParaRPr lang="en-US" sz="2000" b="1" i="1" u="sng" dirty="0">
              <a:solidFill>
                <a:schemeClr val="accent3">
                  <a:lumMod val="75000"/>
                </a:schemeClr>
              </a:solidFill>
            </a:endParaRPr>
          </a:p>
          <a:p>
            <a:r>
              <a:rPr lang="en-US" sz="2000" dirty="0">
                <a:solidFill>
                  <a:srgbClr val="7F7F7F"/>
                </a:solidFill>
              </a:rPr>
              <a:t>We cannot determine what particular</a:t>
            </a:r>
          </a:p>
          <a:p>
            <a:r>
              <a:rPr lang="en-US" sz="2000" dirty="0">
                <a:solidFill>
                  <a:srgbClr val="7F7F7F"/>
                </a:solidFill>
              </a:rPr>
              <a:t> choice the poet had in mind , if any , and it is not</a:t>
            </a:r>
          </a:p>
          <a:p>
            <a:r>
              <a:rPr lang="en-US" sz="2000" dirty="0">
                <a:solidFill>
                  <a:srgbClr val="7F7F7F"/>
                </a:solidFill>
              </a:rPr>
              <a:t> important that we do so .It is enough if we see in </a:t>
            </a:r>
          </a:p>
          <a:p>
            <a:r>
              <a:rPr lang="en-US" sz="2000" dirty="0">
                <a:solidFill>
                  <a:srgbClr val="7F7F7F"/>
                </a:solidFill>
              </a:rPr>
              <a:t>the poem an expression of regret that the</a:t>
            </a:r>
          </a:p>
          <a:p>
            <a:r>
              <a:rPr lang="en-US" sz="2000" dirty="0">
                <a:solidFill>
                  <a:srgbClr val="7F7F7F"/>
                </a:solidFill>
              </a:rPr>
              <a:t> possibilities of life experience are so sharply limited and</a:t>
            </a:r>
          </a:p>
          <a:p>
            <a:r>
              <a:rPr lang="en-US" sz="2000" dirty="0">
                <a:solidFill>
                  <a:srgbClr val="7F7F7F"/>
                </a:solidFill>
              </a:rPr>
              <a:t>how each choice narrows the range of possible future </a:t>
            </a:r>
          </a:p>
          <a:p>
            <a:r>
              <a:rPr lang="en-US" sz="2000" dirty="0">
                <a:solidFill>
                  <a:srgbClr val="7F7F7F"/>
                </a:solidFill>
              </a:rPr>
              <a:t>choices , so that we make our lives as we go , both freely</a:t>
            </a:r>
          </a:p>
          <a:p>
            <a:r>
              <a:rPr lang="en-US" sz="2000" dirty="0">
                <a:solidFill>
                  <a:srgbClr val="7F7F7F"/>
                </a:solidFill>
              </a:rPr>
              <a:t> choosing and being determined by past choices </a:t>
            </a:r>
          </a:p>
          <a:p>
            <a:pPr lvl="0"/>
            <a:endParaRPr lang="en-US" sz="2000" b="1" i="1" dirty="0">
              <a:solidFill>
                <a:srgbClr val="7F7F7F"/>
              </a:solidFill>
            </a:endParaRPr>
          </a:p>
          <a:p>
            <a:pPr lvl="0"/>
            <a:endParaRPr lang="hu-HU" sz="2000" b="1" i="1" u="sng" dirty="0">
              <a:solidFill>
                <a:srgbClr val="7F7F7F"/>
              </a:solidFill>
            </a:endParaRPr>
          </a:p>
          <a:p>
            <a:endParaRPr lang="en-US" sz="2000" b="1" dirty="0">
              <a:solidFill>
                <a:srgbClr val="7F7F7F"/>
              </a:solidFill>
            </a:endParaRPr>
          </a:p>
          <a:p>
            <a:endParaRPr lang="en-US" b="1" dirty="0">
              <a:solidFill>
                <a:schemeClr val="tx1">
                  <a:lumMod val="50000"/>
                  <a:lumOff val="50000"/>
                </a:schemeClr>
              </a:solidFill>
            </a:endParaRPr>
          </a:p>
        </p:txBody>
      </p:sp>
    </p:spTree>
    <p:extLst>
      <p:ext uri="{BB962C8B-B14F-4D97-AF65-F5344CB8AC3E}">
        <p14:creationId xmlns:p14="http://schemas.microsoft.com/office/powerpoint/2010/main" val="965034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9920" y="419616"/>
            <a:ext cx="6088100" cy="1015663"/>
          </a:xfrm>
          <a:prstGeom prst="rect">
            <a:avLst/>
          </a:prstGeom>
        </p:spPr>
        <p:txBody>
          <a:bodyPr wrap="none">
            <a:spAutoFit/>
          </a:bodyPr>
          <a:lstStyle/>
          <a:p>
            <a:r>
              <a:rPr lang="en-US" sz="6000" dirty="0">
                <a:solidFill>
                  <a:srgbClr val="194431"/>
                </a:solidFill>
                <a:effectLst>
                  <a:outerShdw blurRad="50800" dist="25400" dir="2700000" algn="tl" rotWithShape="0">
                    <a:prstClr val="white">
                      <a:alpha val="40000"/>
                    </a:prstClr>
                  </a:outerShdw>
                </a:effectLst>
                <a:latin typeface="Book Antiqua"/>
                <a:ea typeface="+mj-ea"/>
                <a:cs typeface="+mj-cs"/>
              </a:rPr>
              <a:t>Loveliest of Trees </a:t>
            </a:r>
            <a:endParaRPr lang="en-US" dirty="0"/>
          </a:p>
        </p:txBody>
      </p:sp>
      <p:sp>
        <p:nvSpPr>
          <p:cNvPr id="3" name="Rectangle 2"/>
          <p:cNvSpPr/>
          <p:nvPr/>
        </p:nvSpPr>
        <p:spPr>
          <a:xfrm>
            <a:off x="1617426" y="1475737"/>
            <a:ext cx="5686172" cy="584776"/>
          </a:xfrm>
          <a:prstGeom prst="rect">
            <a:avLst/>
          </a:prstGeom>
        </p:spPr>
        <p:txBody>
          <a:bodyPr wrap="none">
            <a:spAutoFit/>
          </a:bodyPr>
          <a:lstStyle/>
          <a:p>
            <a:pPr lvl="0">
              <a:spcBef>
                <a:spcPct val="0"/>
              </a:spcBef>
            </a:pPr>
            <a:r>
              <a:rPr lang="en-US" sz="3200" dirty="0">
                <a:solidFill>
                  <a:srgbClr val="194431"/>
                </a:solidFill>
                <a:effectLst>
                  <a:outerShdw blurRad="50800" dist="25400" dir="2700000" algn="tl" rotWithShape="0">
                    <a:prstClr val="white">
                      <a:alpha val="40000"/>
                    </a:prstClr>
                  </a:outerShdw>
                </a:effectLst>
                <a:latin typeface="Book Antiqua"/>
                <a:ea typeface="+mj-ea"/>
                <a:cs typeface="+mj-cs"/>
              </a:rPr>
              <a:t>By: Alfred Edward Houseman </a:t>
            </a:r>
          </a:p>
        </p:txBody>
      </p:sp>
      <p:sp>
        <p:nvSpPr>
          <p:cNvPr id="4" name="TextBox 3"/>
          <p:cNvSpPr txBox="1"/>
          <p:nvPr/>
        </p:nvSpPr>
        <p:spPr>
          <a:xfrm>
            <a:off x="322957" y="2508039"/>
            <a:ext cx="8643328" cy="3262432"/>
          </a:xfrm>
          <a:prstGeom prst="rect">
            <a:avLst/>
          </a:prstGeom>
          <a:noFill/>
        </p:spPr>
        <p:txBody>
          <a:bodyPr wrap="square" rtlCol="0">
            <a:spAutoFit/>
          </a:bodyPr>
          <a:lstStyle/>
          <a:p>
            <a:pPr marL="285750" indent="-285750">
              <a:buFont typeface="Arial"/>
              <a:buChar char="•"/>
            </a:pPr>
            <a:r>
              <a:rPr lang="en-US" sz="2800" u="sng" dirty="0">
                <a:solidFill>
                  <a:srgbClr val="7F7F7F"/>
                </a:solidFill>
              </a:rPr>
              <a:t>Paraphrasing.</a:t>
            </a:r>
          </a:p>
          <a:p>
            <a:pPr marL="285750" indent="-285750">
              <a:buFont typeface="Arial"/>
              <a:buChar char="•"/>
            </a:pPr>
            <a:r>
              <a:rPr lang="en-US" sz="2800" u="sng" dirty="0">
                <a:solidFill>
                  <a:srgbClr val="7F7F7F"/>
                </a:solidFill>
              </a:rPr>
              <a:t>Figures of speech.</a:t>
            </a:r>
          </a:p>
          <a:p>
            <a:pPr marL="285750" indent="-285750">
              <a:buFont typeface="Arial"/>
              <a:buChar char="•"/>
            </a:pPr>
            <a:r>
              <a:rPr lang="en-US" sz="2800" dirty="0">
                <a:solidFill>
                  <a:srgbClr val="7F7F7F"/>
                </a:solidFill>
              </a:rPr>
              <a:t>The form. Rhyme  scheme</a:t>
            </a:r>
            <a:r>
              <a:rPr lang="en-US" sz="2800" u="sng" dirty="0">
                <a:solidFill>
                  <a:srgbClr val="7F7F7F"/>
                </a:solidFill>
              </a:rPr>
              <a:t>: </a:t>
            </a:r>
            <a:r>
              <a:rPr lang="en-US" sz="2800" dirty="0"/>
              <a:t>The poem is comprised of three quatrains, each of which in turn is comprised of two rhyming couplets. The regular rhyme scheme of AABB CCDD EEFF—</a:t>
            </a:r>
          </a:p>
          <a:p>
            <a:endParaRPr lang="en-US" sz="2000" u="sng" dirty="0">
              <a:solidFill>
                <a:srgbClr val="7F7F7F"/>
              </a:solidFill>
            </a:endParaRPr>
          </a:p>
          <a:p>
            <a:endParaRPr lang="en-US" dirty="0"/>
          </a:p>
        </p:txBody>
      </p:sp>
    </p:spTree>
    <p:extLst>
      <p:ext uri="{BB962C8B-B14F-4D97-AF65-F5344CB8AC3E}">
        <p14:creationId xmlns:p14="http://schemas.microsoft.com/office/powerpoint/2010/main" val="2848003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02760" y="249831"/>
            <a:ext cx="6217635" cy="954107"/>
          </a:xfrm>
          <a:prstGeom prst="rect">
            <a:avLst/>
          </a:prstGeom>
          <a:noFill/>
        </p:spPr>
        <p:txBody>
          <a:bodyPr wrap="square" rtlCol="0">
            <a:spAutoFit/>
          </a:bodyPr>
          <a:lstStyle/>
          <a:p>
            <a:pPr algn="ctr"/>
            <a:r>
              <a:rPr lang="en-US" sz="2800" b="1" dirty="0">
                <a:solidFill>
                  <a:schemeClr val="tx1">
                    <a:lumMod val="65000"/>
                    <a:lumOff val="35000"/>
                  </a:schemeClr>
                </a:solidFill>
              </a:rPr>
              <a:t>Stopping by Woods in a Snowy Evening </a:t>
            </a:r>
          </a:p>
          <a:p>
            <a:pPr algn="ctr"/>
            <a:r>
              <a:rPr lang="en-US" sz="2800" b="1" dirty="0">
                <a:solidFill>
                  <a:schemeClr val="tx1">
                    <a:lumMod val="65000"/>
                    <a:lumOff val="35000"/>
                  </a:schemeClr>
                </a:solidFill>
              </a:rPr>
              <a:t>BY ROBERT FROST</a:t>
            </a:r>
          </a:p>
        </p:txBody>
      </p:sp>
      <p:sp>
        <p:nvSpPr>
          <p:cNvPr id="7" name="Rectangle 6"/>
          <p:cNvSpPr/>
          <p:nvPr/>
        </p:nvSpPr>
        <p:spPr>
          <a:xfrm>
            <a:off x="246431" y="1327049"/>
            <a:ext cx="8587161" cy="6678751"/>
          </a:xfrm>
          <a:prstGeom prst="rect">
            <a:avLst/>
          </a:prstGeom>
        </p:spPr>
        <p:txBody>
          <a:bodyPr wrap="square">
            <a:spAutoFit/>
          </a:bodyPr>
          <a:lstStyle/>
          <a:p>
            <a:r>
              <a:rPr lang="en-US" sz="2400" b="1" i="1" dirty="0">
                <a:solidFill>
                  <a:srgbClr val="595959"/>
                </a:solidFill>
              </a:rPr>
              <a:t>The form </a:t>
            </a:r>
            <a:r>
              <a:rPr lang="en-US" sz="2000" dirty="0">
                <a:solidFill>
                  <a:srgbClr val="595959"/>
                </a:solidFill>
              </a:rPr>
              <a:t>: The poem is made up of four stanzas,  </a:t>
            </a:r>
            <a:r>
              <a:rPr lang="en-US" sz="2000" b="1" dirty="0">
                <a:solidFill>
                  <a:srgbClr val="FF0000"/>
                </a:solidFill>
              </a:rPr>
              <a:t>"</a:t>
            </a:r>
            <a:r>
              <a:rPr lang="en-US" sz="2400" b="1" dirty="0" err="1">
                <a:solidFill>
                  <a:srgbClr val="FF0000"/>
                </a:solidFill>
              </a:rPr>
              <a:t>Rubaiyat</a:t>
            </a:r>
            <a:r>
              <a:rPr lang="en-US" sz="2000" b="1" dirty="0">
                <a:solidFill>
                  <a:srgbClr val="FF0000"/>
                </a:solidFill>
              </a:rPr>
              <a:t>" is a beautiful Persian word for "quatrain," which means a stanza composed of four lines. </a:t>
            </a:r>
          </a:p>
          <a:p>
            <a:r>
              <a:rPr lang="nl-NL" sz="2400" b="1" i="1" u="sng" dirty="0">
                <a:solidFill>
                  <a:srgbClr val="7F7F7F"/>
                </a:solidFill>
              </a:rPr>
              <a:t>Rhyme  scheme</a:t>
            </a:r>
            <a:r>
              <a:rPr lang="en-US" sz="2400" b="1" i="1" u="sng" dirty="0">
                <a:solidFill>
                  <a:srgbClr val="595959"/>
                </a:solidFill>
              </a:rPr>
              <a:t>	</a:t>
            </a:r>
          </a:p>
          <a:p>
            <a:r>
              <a:rPr lang="en-GB" sz="2000" b="1" dirty="0">
                <a:solidFill>
                  <a:srgbClr val="595959"/>
                </a:solidFill>
              </a:rPr>
              <a:t>Figures of speech: </a:t>
            </a:r>
          </a:p>
          <a:p>
            <a:r>
              <a:rPr lang="en-US" sz="2000" dirty="0">
                <a:solidFill>
                  <a:schemeClr val="bg1">
                    <a:lumMod val="50000"/>
                  </a:schemeClr>
                </a:solidFill>
              </a:rPr>
              <a:t>- My little horse must think it queer (personification)\ the poet gives the horse an ability of thinking like human.</a:t>
            </a:r>
            <a:endParaRPr lang="en-GB" sz="2000" dirty="0">
              <a:solidFill>
                <a:schemeClr val="bg1">
                  <a:lumMod val="50000"/>
                </a:schemeClr>
              </a:solidFill>
            </a:endParaRPr>
          </a:p>
          <a:p>
            <a:r>
              <a:rPr lang="en-US" sz="2000" dirty="0">
                <a:solidFill>
                  <a:schemeClr val="bg1">
                    <a:lumMod val="50000"/>
                  </a:schemeClr>
                </a:solidFill>
              </a:rPr>
              <a:t> </a:t>
            </a:r>
            <a:endParaRPr lang="en-GB" sz="2000" dirty="0">
              <a:solidFill>
                <a:schemeClr val="bg1">
                  <a:lumMod val="50000"/>
                </a:schemeClr>
              </a:solidFill>
            </a:endParaRPr>
          </a:p>
          <a:p>
            <a:r>
              <a:rPr lang="en-US" sz="2000" dirty="0">
                <a:solidFill>
                  <a:schemeClr val="bg1">
                    <a:lumMod val="50000"/>
                  </a:schemeClr>
                </a:solidFill>
              </a:rPr>
              <a:t>- He gives his harness bells a shake (personification) the poet personifies the horse by giving it the ability of acting consciously (shaking its bells to warn the man) he also uses the pronounce </a:t>
            </a:r>
            <a:r>
              <a:rPr lang="en-US" sz="2000" b="1" dirty="0">
                <a:solidFill>
                  <a:schemeClr val="bg1">
                    <a:lumMod val="50000"/>
                  </a:schemeClr>
                </a:solidFill>
              </a:rPr>
              <a:t>he</a:t>
            </a:r>
            <a:r>
              <a:rPr lang="en-US" sz="2000" dirty="0">
                <a:solidFill>
                  <a:schemeClr val="bg1">
                    <a:lumMod val="50000"/>
                  </a:schemeClr>
                </a:solidFill>
              </a:rPr>
              <a:t> .</a:t>
            </a:r>
            <a:endParaRPr lang="en-GB" sz="2000" dirty="0">
              <a:solidFill>
                <a:schemeClr val="bg1">
                  <a:lumMod val="50000"/>
                </a:schemeClr>
              </a:solidFill>
            </a:endParaRPr>
          </a:p>
          <a:p>
            <a:r>
              <a:rPr lang="en-US" sz="2000" dirty="0">
                <a:solidFill>
                  <a:schemeClr val="bg1">
                    <a:lumMod val="50000"/>
                  </a:schemeClr>
                </a:solidFill>
              </a:rPr>
              <a:t> </a:t>
            </a:r>
            <a:endParaRPr lang="en-GB" sz="2000" dirty="0">
              <a:solidFill>
                <a:schemeClr val="bg1">
                  <a:lumMod val="50000"/>
                </a:schemeClr>
              </a:solidFill>
            </a:endParaRPr>
          </a:p>
          <a:p>
            <a:r>
              <a:rPr lang="en-US" sz="2000" dirty="0">
                <a:solidFill>
                  <a:schemeClr val="bg1">
                    <a:lumMod val="50000"/>
                  </a:schemeClr>
                </a:solidFill>
              </a:rPr>
              <a:t>- sound's the sweep (alliteration) \ here we find a repetition of the sound \s\ </a:t>
            </a:r>
            <a:endParaRPr lang="en-GB" sz="2000" dirty="0">
              <a:solidFill>
                <a:schemeClr val="bg1">
                  <a:lumMod val="50000"/>
                </a:schemeClr>
              </a:solidFill>
            </a:endParaRPr>
          </a:p>
          <a:p>
            <a:r>
              <a:rPr lang="en-US" sz="2000" dirty="0">
                <a:solidFill>
                  <a:schemeClr val="bg1">
                    <a:lumMod val="50000"/>
                  </a:schemeClr>
                </a:solidFill>
              </a:rPr>
              <a:t> </a:t>
            </a:r>
            <a:endParaRPr lang="en-GB" sz="2000" dirty="0">
              <a:solidFill>
                <a:schemeClr val="bg1">
                  <a:lumMod val="50000"/>
                </a:schemeClr>
              </a:solidFill>
            </a:endParaRPr>
          </a:p>
          <a:p>
            <a:r>
              <a:rPr lang="en-US" sz="2000" dirty="0">
                <a:solidFill>
                  <a:schemeClr val="bg1">
                    <a:lumMod val="50000"/>
                  </a:schemeClr>
                </a:solidFill>
              </a:rPr>
              <a:t>- The woods are lovely, dark, and deep (metaphor) he uses the woods as a metaphor for dark and pessimistic thoughts.</a:t>
            </a:r>
            <a:endParaRPr lang="en-GB" sz="2000" dirty="0">
              <a:solidFill>
                <a:schemeClr val="bg1">
                  <a:lumMod val="50000"/>
                </a:schemeClr>
              </a:solidFill>
            </a:endParaRPr>
          </a:p>
          <a:p>
            <a:r>
              <a:rPr lang="en-US" sz="2000" dirty="0">
                <a:solidFill>
                  <a:schemeClr val="bg1">
                    <a:lumMod val="50000"/>
                  </a:schemeClr>
                </a:solidFill>
              </a:rPr>
              <a:t>- And miles to go before I sleep (metaphor ) by this way he matches sleeping  with death . </a:t>
            </a:r>
            <a:endParaRPr lang="en-GB" sz="2000" dirty="0">
              <a:solidFill>
                <a:schemeClr val="bg1">
                  <a:lumMod val="50000"/>
                </a:schemeClr>
              </a:solidFill>
            </a:endParaRPr>
          </a:p>
          <a:p>
            <a:r>
              <a:rPr lang="en-US" sz="2000" dirty="0"/>
              <a:t> </a:t>
            </a:r>
            <a:endParaRPr lang="en-GB" sz="2000" dirty="0"/>
          </a:p>
          <a:p>
            <a:endParaRPr lang="en-GB" sz="2000" b="1" dirty="0">
              <a:solidFill>
                <a:srgbClr val="595959"/>
              </a:solidFill>
            </a:endParaRPr>
          </a:p>
          <a:p>
            <a:endParaRPr lang="en-GB" sz="2000" b="1" dirty="0">
              <a:solidFill>
                <a:srgbClr val="595959"/>
              </a:solidFill>
            </a:endParaRPr>
          </a:p>
        </p:txBody>
      </p:sp>
    </p:spTree>
    <p:extLst>
      <p:ext uri="{BB962C8B-B14F-4D97-AF65-F5344CB8AC3E}">
        <p14:creationId xmlns:p14="http://schemas.microsoft.com/office/powerpoint/2010/main" val="1538013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474" y="1443841"/>
            <a:ext cx="8644031" cy="3416320"/>
          </a:xfrm>
          <a:prstGeom prst="rect">
            <a:avLst/>
          </a:prstGeom>
        </p:spPr>
        <p:txBody>
          <a:bodyPr wrap="square">
            <a:spAutoFit/>
          </a:bodyPr>
          <a:lstStyle/>
          <a:p>
            <a:endParaRPr lang="en-US" sz="2000" dirty="0"/>
          </a:p>
          <a:p>
            <a:r>
              <a:rPr lang="en-US" sz="2800" b="1" dirty="0">
                <a:solidFill>
                  <a:srgbClr val="7F7F7F"/>
                </a:solidFill>
              </a:rPr>
              <a:t>The theme </a:t>
            </a:r>
            <a:r>
              <a:rPr lang="en-US" sz="2800" dirty="0"/>
              <a:t>: </a:t>
            </a:r>
            <a:r>
              <a:rPr lang="en-US" sz="3600" b="1" dirty="0"/>
              <a:t>Death </a:t>
            </a:r>
            <a:endParaRPr lang="en-US" sz="2800" b="1" dirty="0"/>
          </a:p>
          <a:p>
            <a:r>
              <a:rPr lang="en-US" sz="2000" dirty="0">
                <a:solidFill>
                  <a:schemeClr val="bg2">
                    <a:lumMod val="75000"/>
                  </a:schemeClr>
                </a:solidFill>
              </a:rPr>
              <a:t>It seems that the narrator is contemplating death on this "darkest night of the year." Not that he is thinking about ending his own life, but he feels the lure of death that will be there later for him. Death looks to him "lovely, dark, and deep." Not scary, not grim, but rather welcoming, almost a relief.</a:t>
            </a:r>
          </a:p>
          <a:p>
            <a:r>
              <a:rPr lang="en-US" sz="2000" dirty="0">
                <a:solidFill>
                  <a:schemeClr val="bg2">
                    <a:lumMod val="75000"/>
                  </a:schemeClr>
                </a:solidFill>
              </a:rPr>
              <a:t>But it is not yet his time, for he has connections with other people, "promises to keep" and a long way to go before the end finally comes..."miles to go before I sleep." Yet, it feels like he is comforted by the thought of the end in the distance. One day, sure, but not right now.</a:t>
            </a:r>
          </a:p>
        </p:txBody>
      </p:sp>
    </p:spTree>
    <p:extLst>
      <p:ext uri="{BB962C8B-B14F-4D97-AF65-F5344CB8AC3E}">
        <p14:creationId xmlns:p14="http://schemas.microsoft.com/office/powerpoint/2010/main" val="500106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2849" y="322284"/>
            <a:ext cx="5428013" cy="1261884"/>
          </a:xfrm>
          <a:prstGeom prst="rect">
            <a:avLst/>
          </a:prstGeom>
          <a:noFill/>
        </p:spPr>
        <p:txBody>
          <a:bodyPr wrap="none" rtlCol="0">
            <a:spAutoFit/>
          </a:bodyPr>
          <a:lstStyle/>
          <a:p>
            <a:pPr algn="ctr"/>
            <a:r>
              <a:rPr lang="en-US" sz="4400" b="1" dirty="0">
                <a:solidFill>
                  <a:srgbClr val="595959"/>
                </a:solidFill>
              </a:rPr>
              <a:t>Since There's No Help </a:t>
            </a:r>
          </a:p>
          <a:p>
            <a:pPr algn="ctr"/>
            <a:r>
              <a:rPr lang="en-US" sz="3200" b="1" dirty="0">
                <a:solidFill>
                  <a:srgbClr val="595959"/>
                </a:solidFill>
              </a:rPr>
              <a:t>By Michael Drayton </a:t>
            </a:r>
            <a:r>
              <a:rPr lang="en-US" sz="2000" b="1" dirty="0">
                <a:solidFill>
                  <a:srgbClr val="595959"/>
                </a:solidFill>
              </a:rPr>
              <a:t> </a:t>
            </a:r>
          </a:p>
        </p:txBody>
      </p:sp>
      <p:sp>
        <p:nvSpPr>
          <p:cNvPr id="3" name="Rectangle 2"/>
          <p:cNvSpPr/>
          <p:nvPr/>
        </p:nvSpPr>
        <p:spPr>
          <a:xfrm>
            <a:off x="249350" y="1822496"/>
            <a:ext cx="8738342" cy="4339650"/>
          </a:xfrm>
          <a:prstGeom prst="rect">
            <a:avLst/>
          </a:prstGeom>
        </p:spPr>
        <p:txBody>
          <a:bodyPr wrap="square">
            <a:spAutoFit/>
          </a:bodyPr>
          <a:lstStyle/>
          <a:p>
            <a:pPr marL="285750" indent="-285750">
              <a:buFont typeface="Arial"/>
              <a:buChar char="•"/>
            </a:pPr>
            <a:r>
              <a:rPr lang="en-US" sz="2400" b="1" i="1" u="sng" dirty="0">
                <a:solidFill>
                  <a:srgbClr val="7F7F7F"/>
                </a:solidFill>
              </a:rPr>
              <a:t>F</a:t>
            </a:r>
            <a:r>
              <a:rPr lang="hu-HU" sz="2400" b="1" i="1" u="sng" dirty="0">
                <a:solidFill>
                  <a:srgbClr val="7F7F7F"/>
                </a:solidFill>
              </a:rPr>
              <a:t>igures of speach</a:t>
            </a:r>
          </a:p>
          <a:p>
            <a:pPr marL="285750" indent="-285750">
              <a:buFont typeface="Arial"/>
              <a:buChar char="•"/>
            </a:pPr>
            <a:r>
              <a:rPr lang="en-US" sz="2400" b="1" i="1" u="sng" dirty="0">
                <a:solidFill>
                  <a:srgbClr val="7F7F7F"/>
                </a:solidFill>
              </a:rPr>
              <a:t>T</a:t>
            </a:r>
            <a:r>
              <a:rPr lang="hu-HU" sz="2400" b="1" i="1" u="sng" dirty="0">
                <a:solidFill>
                  <a:srgbClr val="7F7F7F"/>
                </a:solidFill>
              </a:rPr>
              <a:t>he tone </a:t>
            </a:r>
          </a:p>
          <a:p>
            <a:pPr marL="285750" indent="-285750">
              <a:buFont typeface="Arial"/>
              <a:buChar char="•"/>
            </a:pPr>
            <a:r>
              <a:rPr lang="hu-HU" sz="2400" b="1" i="1" u="sng" dirty="0">
                <a:solidFill>
                  <a:srgbClr val="7F7F7F"/>
                </a:solidFill>
              </a:rPr>
              <a:t>The form</a:t>
            </a:r>
          </a:p>
          <a:p>
            <a:pPr marL="285750" indent="-285750">
              <a:buFont typeface="Arial"/>
              <a:buChar char="•"/>
            </a:pPr>
            <a:r>
              <a:rPr lang="de-DE" sz="2400" b="1" i="1" u="sng" dirty="0" err="1">
                <a:solidFill>
                  <a:srgbClr val="7F7F7F"/>
                </a:solidFill>
              </a:rPr>
              <a:t>Rhyme</a:t>
            </a:r>
            <a:r>
              <a:rPr lang="de-DE" sz="2400" b="1" i="1" u="sng" dirty="0">
                <a:solidFill>
                  <a:srgbClr val="7F7F7F"/>
                </a:solidFill>
              </a:rPr>
              <a:t>  </a:t>
            </a:r>
            <a:r>
              <a:rPr lang="de-DE" sz="2400" b="1" i="1" u="sng" dirty="0" err="1">
                <a:solidFill>
                  <a:srgbClr val="7F7F7F"/>
                </a:solidFill>
              </a:rPr>
              <a:t>scheme</a:t>
            </a:r>
            <a:r>
              <a:rPr lang="de-DE" sz="2400" b="1" i="1" u="sng" dirty="0">
                <a:solidFill>
                  <a:srgbClr val="7F7F7F"/>
                </a:solidFill>
              </a:rPr>
              <a:t>:</a:t>
            </a:r>
          </a:p>
          <a:p>
            <a:pPr marL="285750" indent="-285750">
              <a:buFont typeface="Arial"/>
              <a:buChar char="•"/>
            </a:pPr>
            <a:endParaRPr lang="de-DE" sz="2400" b="1" i="1" u="sng" dirty="0">
              <a:solidFill>
                <a:srgbClr val="7F7F7F"/>
              </a:solidFill>
            </a:endParaRPr>
          </a:p>
          <a:p>
            <a:r>
              <a:rPr lang="en-US" sz="2400" b="1" dirty="0">
                <a:solidFill>
                  <a:srgbClr val="595959"/>
                </a:solidFill>
              </a:rPr>
              <a:t>Michael Drayton </a:t>
            </a:r>
            <a:endParaRPr lang="de-DE" sz="2400" b="1" i="1" u="sng" dirty="0">
              <a:solidFill>
                <a:srgbClr val="7F7F7F"/>
              </a:solidFill>
            </a:endParaRPr>
          </a:p>
          <a:p>
            <a:r>
              <a:rPr lang="en-US" sz="2400" dirty="0">
                <a:solidFill>
                  <a:schemeClr val="accent4">
                    <a:lumMod val="75000"/>
                  </a:schemeClr>
                </a:solidFill>
              </a:rPr>
              <a:t>Drayton as a youth became page to Sir Henry </a:t>
            </a:r>
            <a:r>
              <a:rPr lang="en-US" sz="2400" dirty="0" err="1">
                <a:solidFill>
                  <a:schemeClr val="accent4">
                    <a:lumMod val="75000"/>
                  </a:schemeClr>
                </a:solidFill>
              </a:rPr>
              <a:t>Goodere</a:t>
            </a:r>
            <a:r>
              <a:rPr lang="en-US" sz="2400" dirty="0">
                <a:solidFill>
                  <a:schemeClr val="accent4">
                    <a:lumMod val="75000"/>
                  </a:schemeClr>
                </a:solidFill>
              </a:rPr>
              <a:t> of </a:t>
            </a:r>
            <a:r>
              <a:rPr lang="en-US" sz="2400" dirty="0" err="1">
                <a:solidFill>
                  <a:schemeClr val="accent4">
                    <a:lumMod val="75000"/>
                  </a:schemeClr>
                </a:solidFill>
              </a:rPr>
              <a:t>Polesworth</a:t>
            </a:r>
            <a:r>
              <a:rPr lang="en-US" sz="2400" b="1" dirty="0">
                <a:solidFill>
                  <a:schemeClr val="accent4">
                    <a:lumMod val="75000"/>
                  </a:schemeClr>
                </a:solidFill>
              </a:rPr>
              <a:t>. </a:t>
            </a:r>
            <a:r>
              <a:rPr lang="en-US" sz="2800" b="1" dirty="0">
                <a:solidFill>
                  <a:schemeClr val="accent4">
                    <a:lumMod val="75000"/>
                  </a:schemeClr>
                </a:solidFill>
              </a:rPr>
              <a:t>He fell in love with Sir Henry's daughter, Anne, and worshipped her as 'Idea' in his poetry</a:t>
            </a:r>
            <a:r>
              <a:rPr lang="en-US" sz="2400" b="1" dirty="0">
                <a:solidFill>
                  <a:schemeClr val="accent4">
                    <a:lumMod val="75000"/>
                  </a:schemeClr>
                </a:solidFill>
              </a:rPr>
              <a:t>. </a:t>
            </a:r>
            <a:r>
              <a:rPr lang="en-US" sz="2800" b="1" dirty="0">
                <a:solidFill>
                  <a:schemeClr val="accent4">
                    <a:lumMod val="75000"/>
                  </a:schemeClr>
                </a:solidFill>
              </a:rPr>
              <a:t>Even after her marriage to Sir Henry </a:t>
            </a:r>
            <a:r>
              <a:rPr lang="en-US" sz="2800" b="1" dirty="0" err="1">
                <a:solidFill>
                  <a:schemeClr val="accent4">
                    <a:lumMod val="75000"/>
                  </a:schemeClr>
                </a:solidFill>
              </a:rPr>
              <a:t>Rainford</a:t>
            </a:r>
            <a:r>
              <a:rPr lang="en-US" sz="2800" b="1" dirty="0">
                <a:solidFill>
                  <a:schemeClr val="accent4">
                    <a:lumMod val="75000"/>
                  </a:schemeClr>
                </a:solidFill>
              </a:rPr>
              <a:t> </a:t>
            </a:r>
            <a:r>
              <a:rPr lang="en-US" sz="2400" dirty="0">
                <a:solidFill>
                  <a:schemeClr val="accent4">
                    <a:lumMod val="75000"/>
                  </a:schemeClr>
                </a:solidFill>
              </a:rPr>
              <a:t>he continued to celebrate her charms in verse, and he never married</a:t>
            </a:r>
            <a:r>
              <a:rPr lang="en-US" sz="2400" dirty="0">
                <a:solidFill>
                  <a:srgbClr val="7F7F7F"/>
                </a:solidFill>
              </a:rPr>
              <a:t>. </a:t>
            </a:r>
            <a:r>
              <a:rPr lang="de-DE" sz="2400" dirty="0">
                <a:solidFill>
                  <a:srgbClr val="7F7F7F"/>
                </a:solidFill>
              </a:rPr>
              <a:t> </a:t>
            </a:r>
            <a:endParaRPr lang="hu-HU" sz="2400" dirty="0">
              <a:solidFill>
                <a:srgbClr val="7F7F7F"/>
              </a:solidFill>
            </a:endParaRPr>
          </a:p>
        </p:txBody>
      </p:sp>
    </p:spTree>
    <p:extLst>
      <p:ext uri="{BB962C8B-B14F-4D97-AF65-F5344CB8AC3E}">
        <p14:creationId xmlns:p14="http://schemas.microsoft.com/office/powerpoint/2010/main" val="1806046976"/>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fusion">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Infusion">
      <a:majorFont>
        <a:latin typeface="Mistral"/>
        <a:ea typeface=""/>
        <a:cs typeface=""/>
        <a:font script="Jpan" typeface="ＤＦＰ行書体"/>
      </a:majorFont>
      <a:minorFont>
        <a:latin typeface="Candara"/>
        <a:ea typeface=""/>
        <a:cs typeface=""/>
        <a:font script="Jpan" typeface="メイリオ"/>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Infusion.thmx</Template>
  <TotalTime>0</TotalTime>
  <Words>1766</Words>
  <Application>Microsoft Office PowerPoint</Application>
  <PresentationFormat>On-screen Show (4:3)</PresentationFormat>
  <Paragraphs>156</Paragraphs>
  <Slides>21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 ABO SLMAN Alomar  „‰ﬁÿ  1</vt:lpstr>
      <vt:lpstr>Adobe Hebrew</vt:lpstr>
      <vt:lpstr>Arial</vt:lpstr>
      <vt:lpstr>Book Antiqua</vt:lpstr>
      <vt:lpstr>Calibri</vt:lpstr>
      <vt:lpstr>Candara</vt:lpstr>
      <vt:lpstr>Chalkboard</vt:lpstr>
      <vt:lpstr>Didot</vt:lpstr>
      <vt:lpstr>HoeflerText-Regular</vt:lpstr>
      <vt:lpstr>Infusion</vt:lpstr>
      <vt:lpstr>Appreciating poetry </vt:lpstr>
      <vt:lpstr>What is Poetry?</vt:lpstr>
      <vt:lpstr>Definitions </vt:lpstr>
      <vt:lpstr>PowerPoint Presentation</vt:lpstr>
      <vt:lpstr>Definition</vt:lpstr>
      <vt:lpstr>PowerPoint Presentation</vt:lpstr>
      <vt:lpstr>PowerPoint Presentation</vt:lpstr>
      <vt:lpstr>Their function</vt:lpstr>
      <vt:lpstr>poems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Appreciating poetry </dc:title>
  <dc:creator>leen mohammed</dc:creator>
  <cp:lastModifiedBy>Zaina a</cp:lastModifiedBy>
  <cp:revision>25</cp:revision>
  <dcterms:created xsi:type="dcterms:W3CDTF">2016-11-16T18:28:11Z</dcterms:created>
  <dcterms:modified xsi:type="dcterms:W3CDTF">2025-02-02T05:08:12Z</dcterms:modified>
</cp:coreProperties>
</file>