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9" d="100"/>
          <a:sy n="79" d="100"/>
        </p:scale>
        <p:origin x="955" y="2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aina a" userId="9c230896cd50f294" providerId="LiveId" clId="{2E260CA0-AAB8-4EDA-8F9C-2A9A59FFF1E2}"/>
    <pc:docChg chg="modSld">
      <pc:chgData name="Zaina a" userId="9c230896cd50f294" providerId="LiveId" clId="{2E260CA0-AAB8-4EDA-8F9C-2A9A59FFF1E2}" dt="2025-01-29T05:50:57.722" v="3" actId="20577"/>
      <pc:docMkLst>
        <pc:docMk/>
      </pc:docMkLst>
      <pc:sldChg chg="modSp mod">
        <pc:chgData name="Zaina a" userId="9c230896cd50f294" providerId="LiveId" clId="{2E260CA0-AAB8-4EDA-8F9C-2A9A59FFF1E2}" dt="2025-01-29T05:50:57.722" v="3" actId="20577"/>
        <pc:sldMkLst>
          <pc:docMk/>
          <pc:sldMk cId="0" sldId="256"/>
        </pc:sldMkLst>
        <pc:spChg chg="mod">
          <ac:chgData name="Zaina a" userId="9c230896cd50f294" providerId="LiveId" clId="{2E260CA0-AAB8-4EDA-8F9C-2A9A59FFF1E2}" dt="2025-01-29T05:50:57.722" v="3" actId="20577"/>
          <ac:spMkLst>
            <pc:docMk/>
            <pc:sldMk cId="0" sldId="256"/>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t>Language Evaluation</a:t>
            </a:r>
          </a:p>
        </p:txBody>
      </p:sp>
      <p:sp>
        <p:nvSpPr>
          <p:cNvPr id="3" name="Subtitle 2"/>
          <p:cNvSpPr>
            <a:spLocks noGrp="1"/>
          </p:cNvSpPr>
          <p:nvPr>
            <p:ph type="subTitle" idx="1"/>
          </p:nvPr>
        </p:nvSpPr>
        <p:spPr/>
        <p:txBody>
          <a:bodyPr/>
          <a:lstStyle/>
          <a:p>
            <a:r>
              <a:rPr dirty="0"/>
              <a:t>420 ENG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Introduction to Language Evaluation</a:t>
            </a:r>
          </a:p>
        </p:txBody>
      </p:sp>
      <p:sp>
        <p:nvSpPr>
          <p:cNvPr id="3" name="Content Placeholder 2"/>
          <p:cNvSpPr>
            <a:spLocks noGrp="1"/>
          </p:cNvSpPr>
          <p:nvPr>
            <p:ph idx="1"/>
          </p:nvPr>
        </p:nvSpPr>
        <p:spPr/>
        <p:txBody>
          <a:bodyPr/>
          <a:lstStyle/>
          <a:p>
            <a:r>
              <a:t>This course focuses on evaluating the performance of language learners across various skills using different testing methods. Students will learn to design tests that accurately measure language abilities in reading, writing, listening, and speaking.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Types of Language Tests</a:t>
            </a:r>
          </a:p>
        </p:txBody>
      </p:sp>
      <p:sp>
        <p:nvSpPr>
          <p:cNvPr id="3" name="Content Placeholder 2"/>
          <p:cNvSpPr>
            <a:spLocks noGrp="1"/>
          </p:cNvSpPr>
          <p:nvPr>
            <p:ph idx="1"/>
          </p:nvPr>
        </p:nvSpPr>
        <p:spPr/>
        <p:txBody>
          <a:bodyPr/>
          <a:lstStyle/>
          <a:p>
            <a:r>
              <a:t>1. Achievement Tests: Measure what students have learned after a course or unit (e.g., final exams).</a:t>
            </a:r>
          </a:p>
          <a:p>
            <a:r>
              <a:t>2. Proficiency Tests: Assess overall language skills, usually for certification or placement (e.g., TOEFL, IELTS).</a:t>
            </a:r>
          </a:p>
          <a:p>
            <a:r>
              <a:t>3. Diagnostic Tests: Identify specific areas where learners need improvement (e.g., grammar diagnostic tests).</a:t>
            </a:r>
          </a:p>
          <a:p>
            <a:r>
              <a:t>4. Aptitude Tests: Predict learners' ability to acquire skills or knowledge in the future (e.g., MLAT).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Evaluating Reading Skills</a:t>
            </a:r>
          </a:p>
        </p:txBody>
      </p:sp>
      <p:sp>
        <p:nvSpPr>
          <p:cNvPr id="3" name="Content Placeholder 2"/>
          <p:cNvSpPr>
            <a:spLocks noGrp="1"/>
          </p:cNvSpPr>
          <p:nvPr>
            <p:ph idx="1"/>
          </p:nvPr>
        </p:nvSpPr>
        <p:spPr/>
        <p:txBody>
          <a:bodyPr/>
          <a:lstStyle/>
          <a:p>
            <a:r>
              <a:t>Reading tests often include:</a:t>
            </a:r>
          </a:p>
          <a:p>
            <a:r>
              <a:t>- Multiple-choice questions to assess comprehension of a text.</a:t>
            </a:r>
          </a:p>
          <a:p>
            <a:r>
              <a:t>- True/False statements to evaluate understanding of details.</a:t>
            </a:r>
          </a:p>
          <a:p>
            <a:r>
              <a:t>- Matching tasks to test recognition of themes or vocabulary.</a:t>
            </a:r>
          </a:p>
          <a:p>
            <a:r>
              <a:t>Example: A reading comprehension test that includes excerpts from literature, news articles, and technical manuals to assess different levels of reading skills.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Evaluating Writing Skills</a:t>
            </a:r>
          </a:p>
        </p:txBody>
      </p:sp>
      <p:sp>
        <p:nvSpPr>
          <p:cNvPr id="3" name="Content Placeholder 2"/>
          <p:cNvSpPr>
            <a:spLocks noGrp="1"/>
          </p:cNvSpPr>
          <p:nvPr>
            <p:ph idx="1"/>
          </p:nvPr>
        </p:nvSpPr>
        <p:spPr/>
        <p:txBody>
          <a:bodyPr/>
          <a:lstStyle/>
          <a:p>
            <a:r>
              <a:t>Writing tests often involve:</a:t>
            </a:r>
          </a:p>
          <a:p>
            <a:r>
              <a:t>- Essay writing to measure the ability to organize and express ideas.</a:t>
            </a:r>
          </a:p>
          <a:p>
            <a:r>
              <a:t>- Short answer tasks to test grammar and vocabulary precision.</a:t>
            </a:r>
          </a:p>
          <a:p>
            <a:r>
              <a:t>- Letter writing to assess practical writing skills in real-life contexts.</a:t>
            </a:r>
          </a:p>
          <a:p>
            <a:r>
              <a:t>Example: An argumentative essay on a current event topic to evaluate critical thinking and coherence in writing.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Evaluating Listening Skills</a:t>
            </a:r>
          </a:p>
        </p:txBody>
      </p:sp>
      <p:sp>
        <p:nvSpPr>
          <p:cNvPr id="3" name="Content Placeholder 2"/>
          <p:cNvSpPr>
            <a:spLocks noGrp="1"/>
          </p:cNvSpPr>
          <p:nvPr>
            <p:ph idx="1"/>
          </p:nvPr>
        </p:nvSpPr>
        <p:spPr/>
        <p:txBody>
          <a:bodyPr/>
          <a:lstStyle/>
          <a:p>
            <a:r>
              <a:t>Listening tests may include:</a:t>
            </a:r>
          </a:p>
          <a:p>
            <a:r>
              <a:t>- Short conversations followed by question-and-answer tasks.</a:t>
            </a:r>
          </a:p>
          <a:p>
            <a:r>
              <a:t>- Lectures with note-taking exercises to measure detailed understanding.</a:t>
            </a:r>
          </a:p>
          <a:p>
            <a:r>
              <a:t>- Dictation to assess accurate listening and writing simultaneously.</a:t>
            </a:r>
          </a:p>
          <a:p>
            <a:r>
              <a:t>Example: Listening to a university lecture recording and answering questions about the main points and specific details.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Evaluating Speaking Skills</a:t>
            </a:r>
          </a:p>
        </p:txBody>
      </p:sp>
      <p:sp>
        <p:nvSpPr>
          <p:cNvPr id="3" name="Content Placeholder 2"/>
          <p:cNvSpPr>
            <a:spLocks noGrp="1"/>
          </p:cNvSpPr>
          <p:nvPr>
            <p:ph idx="1"/>
          </p:nvPr>
        </p:nvSpPr>
        <p:spPr/>
        <p:txBody>
          <a:bodyPr/>
          <a:lstStyle/>
          <a:p>
            <a:r>
              <a:t>Speaking tests might involve:</a:t>
            </a:r>
          </a:p>
          <a:p>
            <a:r>
              <a:t>- Role-playing exercises to simulate real-life interactions.</a:t>
            </a:r>
          </a:p>
          <a:p>
            <a:r>
              <a:t>- Picture description tasks to assess descriptive language use.</a:t>
            </a:r>
          </a:p>
          <a:p>
            <a:r>
              <a:t>- Oral presentations to evaluate fluency and coherence in extended speech.</a:t>
            </a:r>
          </a:p>
          <a:p>
            <a:r>
              <a:t>Example: A role-play scenario where students must resolve a customer service complaint, testing diplomatic language and problem-solving skills.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386</Words>
  <Application>Microsoft Office PowerPoint</Application>
  <PresentationFormat>On-screen Show (4:3)</PresentationFormat>
  <Paragraphs>33</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Language Evaluation</vt:lpstr>
      <vt:lpstr>Introduction to Language Evaluation</vt:lpstr>
      <vt:lpstr>Types of Language Tests</vt:lpstr>
      <vt:lpstr>Evaluating Reading Skills</vt:lpstr>
      <vt:lpstr>Evaluating Writing Skills</vt:lpstr>
      <vt:lpstr>Evaluating Listening Skills</vt:lpstr>
      <vt:lpstr>Evaluating Speaking Skills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Zaina a</cp:lastModifiedBy>
  <cp:revision>1</cp:revision>
  <dcterms:created xsi:type="dcterms:W3CDTF">2013-01-27T09:14:16Z</dcterms:created>
  <dcterms:modified xsi:type="dcterms:W3CDTF">2025-01-29T05:51:03Z</dcterms:modified>
  <cp:category/>
</cp:coreProperties>
</file>