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8" r:id="rId4"/>
    <p:sldId id="259" r:id="rId5"/>
    <p:sldId id="287" r:id="rId6"/>
    <p:sldId id="258" r:id="rId7"/>
    <p:sldId id="276" r:id="rId8"/>
    <p:sldId id="260" r:id="rId9"/>
    <p:sldId id="281" r:id="rId10"/>
    <p:sldId id="284" r:id="rId11"/>
    <p:sldId id="277" r:id="rId12"/>
    <p:sldId id="285" r:id="rId13"/>
    <p:sldId id="278" r:id="rId14"/>
    <p:sldId id="279" r:id="rId15"/>
    <p:sldId id="264" r:id="rId16"/>
    <p:sldId id="265" r:id="rId17"/>
    <p:sldId id="266" r:id="rId18"/>
    <p:sldId id="267" r:id="rId19"/>
    <p:sldId id="268" r:id="rId20"/>
    <p:sldId id="289" r:id="rId21"/>
    <p:sldId id="291" r:id="rId22"/>
    <p:sldId id="292" r:id="rId23"/>
    <p:sldId id="29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920"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1D8BD707-D9CF-40AE-B4C6-C98DA3205C09}" type="datetimeFigureOut">
              <a:rPr lang="en-US" smtClean="0"/>
              <a:pPr/>
              <a:t>3/1/16</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1D8BD707-D9CF-40AE-B4C6-C98DA3205C09}" type="datetimeFigureOut">
              <a:rPr lang="en-US" smtClean="0"/>
              <a:pPr/>
              <a:t>3/1/16</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8.png"/><Relationship Id="rId1" Type="http://schemas.microsoft.com/office/2007/relationships/media" Target="file:///D:\Text\Romeo%20and%20Juliet\Presentazione\Yiruma%20-%20Rivers%20flows%20in%20you.mp3" TargetMode="External"/><Relationship Id="rId2" Type="http://schemas.openxmlformats.org/officeDocument/2006/relationships/audio" Target="file:///D:\Text\Romeo%20and%20Juliet\Presentazione\Yiruma%20-%20Rivers%20flows%20in%20you.mp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ZA" sz="4000" dirty="0" smtClean="0"/>
              <a:t>WILLIAM SHAKESPEARE</a:t>
            </a:r>
            <a:endParaRPr lang="en-GB" sz="4000" dirty="0"/>
          </a:p>
        </p:txBody>
      </p:sp>
      <p:sp>
        <p:nvSpPr>
          <p:cNvPr id="3" name="Subtitle 2"/>
          <p:cNvSpPr>
            <a:spLocks noGrp="1"/>
          </p:cNvSpPr>
          <p:nvPr>
            <p:ph type="subTitle" idx="1"/>
          </p:nvPr>
        </p:nvSpPr>
        <p:spPr/>
        <p:txBody>
          <a:bodyPr>
            <a:noAutofit/>
          </a:bodyPr>
          <a:lstStyle/>
          <a:p>
            <a:r>
              <a:rPr lang="en-ZA" sz="3200" dirty="0" smtClean="0"/>
              <a:t>The world’s greatest playwright</a:t>
            </a:r>
            <a:endParaRPr lang="en-GB" sz="3200" dirty="0"/>
          </a:p>
        </p:txBody>
      </p:sp>
    </p:spTree>
    <p:extLst>
      <p:ext uri="{BB962C8B-B14F-4D97-AF65-F5344CB8AC3E}">
        <p14:creationId xmlns:p14="http://schemas.microsoft.com/office/powerpoint/2010/main" val="3161054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0" y="1828800"/>
            <a:ext cx="2819400" cy="904240"/>
          </a:xfrm>
        </p:spPr>
        <p:txBody>
          <a:bodyPr/>
          <a:lstStyle/>
          <a:p>
            <a:r>
              <a:rPr lang="en-ZA" sz="2800" dirty="0" smtClean="0"/>
              <a:t>WILLIAM SHAKESPEARE</a:t>
            </a:r>
            <a:endParaRPr lang="en-GB" sz="2800" dirty="0"/>
          </a:p>
        </p:txBody>
      </p:sp>
      <p:sp>
        <p:nvSpPr>
          <p:cNvPr id="6" name="Text Placeholder 5"/>
          <p:cNvSpPr>
            <a:spLocks noGrp="1"/>
          </p:cNvSpPr>
          <p:nvPr>
            <p:ph type="body" sz="half" idx="2"/>
          </p:nvPr>
        </p:nvSpPr>
        <p:spPr/>
        <p:txBody>
          <a:bodyPr>
            <a:normAutofit lnSpcReduction="10000"/>
          </a:bodyPr>
          <a:lstStyle/>
          <a:p>
            <a:endParaRPr lang="en-ZA" sz="2800" dirty="0" smtClean="0"/>
          </a:p>
          <a:p>
            <a:r>
              <a:rPr lang="en-ZA" sz="2800" dirty="0" smtClean="0"/>
              <a:t>1564 -1616</a:t>
            </a:r>
          </a:p>
          <a:p>
            <a:r>
              <a:rPr lang="en-ZA" sz="2800" dirty="0" smtClean="0"/>
              <a:t>37 </a:t>
            </a:r>
            <a:r>
              <a:rPr lang="en-ZA" sz="2800" dirty="0"/>
              <a:t>plays</a:t>
            </a:r>
          </a:p>
          <a:p>
            <a:r>
              <a:rPr lang="en-ZA" sz="2800" dirty="0" smtClean="0"/>
              <a:t>154 </a:t>
            </a:r>
            <a:r>
              <a:rPr lang="en-ZA" sz="2800" dirty="0"/>
              <a:t>sonnets</a:t>
            </a:r>
          </a:p>
          <a:p>
            <a:endParaRPr lang="en-GB" sz="2800" dirty="0"/>
          </a:p>
        </p:txBody>
      </p:sp>
      <p:pic>
        <p:nvPicPr>
          <p:cNvPr id="7" name="Picture 4" descr="william-shakespeare"/>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0756" b="10756"/>
          <a:stretch>
            <a:fillRect/>
          </a:stretch>
        </p:blipFill>
        <p:spPr bwMode="auto">
          <a:xfrm>
            <a:off x="1219200" y="1828800"/>
            <a:ext cx="3420000" cy="34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5014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1)">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1)">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1)">
                                      <p:cBhvr>
                                        <p:cTn id="22"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109" y="1066800"/>
            <a:ext cx="6400800" cy="1066800"/>
          </a:xfrm>
        </p:spPr>
        <p:txBody>
          <a:bodyPr>
            <a:normAutofit fontScale="90000"/>
          </a:bodyPr>
          <a:lstStyle/>
          <a:p>
            <a:r>
              <a:rPr lang="sv-SE" dirty="0" smtClean="0"/>
              <a:t>Born in 1564 in Stratford-upon-Avon</a:t>
            </a:r>
            <a:endParaRPr lang="sv-SE" dirty="0"/>
          </a:p>
        </p:txBody>
      </p:sp>
      <p:pic>
        <p:nvPicPr>
          <p:cNvPr id="3" name="Picture 2"/>
          <p:cNvPicPr>
            <a:picLocks noChangeAspect="1"/>
          </p:cNvPicPr>
          <p:nvPr/>
        </p:nvPicPr>
        <p:blipFill>
          <a:blip r:embed="rId2"/>
          <a:stretch>
            <a:fillRect/>
          </a:stretch>
        </p:blipFill>
        <p:spPr>
          <a:xfrm>
            <a:off x="228600" y="2359200"/>
            <a:ext cx="8686800" cy="4413600"/>
          </a:xfrm>
          <a:prstGeom prst="rect">
            <a:avLst/>
          </a:prstGeom>
        </p:spPr>
      </p:pic>
    </p:spTree>
    <p:extLst>
      <p:ext uri="{BB962C8B-B14F-4D97-AF65-F5344CB8AC3E}">
        <p14:creationId xmlns:p14="http://schemas.microsoft.com/office/powerpoint/2010/main" val="9698425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Ceri Longmore\Desktop\SHAKESPEARE THEAT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2710" y="1939636"/>
            <a:ext cx="5334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143000" y="1115291"/>
            <a:ext cx="6858000" cy="685800"/>
          </a:xfrm>
        </p:spPr>
        <p:txBody>
          <a:bodyPr>
            <a:normAutofit/>
          </a:bodyPr>
          <a:lstStyle/>
          <a:p>
            <a:r>
              <a:rPr lang="en-ZA" dirty="0" smtClean="0"/>
              <a:t>Shakespearian theatre</a:t>
            </a:r>
            <a:endParaRPr lang="en-GB" dirty="0"/>
          </a:p>
        </p:txBody>
      </p:sp>
    </p:spTree>
    <p:extLst>
      <p:ext uri="{BB962C8B-B14F-4D97-AF65-F5344CB8AC3E}">
        <p14:creationId xmlns:p14="http://schemas.microsoft.com/office/powerpoint/2010/main" val="156649293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globest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7304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Shakespeare’s genres</a:t>
            </a:r>
            <a:endParaRPr lang="en-GB" dirty="0"/>
          </a:p>
        </p:txBody>
      </p:sp>
      <p:sp>
        <p:nvSpPr>
          <p:cNvPr id="3" name="Content Placeholder 2"/>
          <p:cNvSpPr>
            <a:spLocks noGrp="1"/>
          </p:cNvSpPr>
          <p:nvPr>
            <p:ph idx="1"/>
          </p:nvPr>
        </p:nvSpPr>
        <p:spPr/>
        <p:txBody>
          <a:bodyPr/>
          <a:lstStyle/>
          <a:p>
            <a:pPr algn="ctr"/>
            <a:r>
              <a:rPr lang="en-GB" sz="3200" dirty="0"/>
              <a:t>Comedies</a:t>
            </a:r>
          </a:p>
          <a:p>
            <a:pPr algn="ctr"/>
            <a:r>
              <a:rPr lang="en-GB" sz="3200" dirty="0"/>
              <a:t>Histories</a:t>
            </a:r>
          </a:p>
          <a:p>
            <a:pPr algn="ctr"/>
            <a:r>
              <a:rPr lang="en-GB" sz="3200" dirty="0"/>
              <a:t>Tragedies</a:t>
            </a:r>
          </a:p>
          <a:p>
            <a:endParaRPr lang="en-GB" dirty="0"/>
          </a:p>
        </p:txBody>
      </p:sp>
    </p:spTree>
    <p:extLst>
      <p:ext uri="{BB962C8B-B14F-4D97-AF65-F5344CB8AC3E}">
        <p14:creationId xmlns:p14="http://schemas.microsoft.com/office/powerpoint/2010/main" val="318057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Yiruma - Rivers flows in you.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ctrTitle"/>
          </p:nvPr>
        </p:nvSpPr>
        <p:spPr/>
        <p:txBody>
          <a:bodyPr>
            <a:normAutofit/>
          </a:bodyPr>
          <a:lstStyle/>
          <a:p>
            <a:r>
              <a:rPr lang="en-ZA" sz="4000" dirty="0" smtClean="0"/>
              <a:t>Romeo and </a:t>
            </a:r>
            <a:r>
              <a:rPr lang="en-ZA" sz="4000" dirty="0" err="1" smtClean="0"/>
              <a:t>juliet</a:t>
            </a:r>
            <a:endParaRPr lang="en-GB" sz="4000" dirty="0"/>
          </a:p>
        </p:txBody>
      </p:sp>
      <p:sp>
        <p:nvSpPr>
          <p:cNvPr id="6" name="Subtitle 5"/>
          <p:cNvSpPr>
            <a:spLocks noGrp="1"/>
          </p:cNvSpPr>
          <p:nvPr>
            <p:ph type="subTitle" idx="1"/>
          </p:nvPr>
        </p:nvSpPr>
        <p:spPr/>
        <p:txBody>
          <a:bodyPr>
            <a:noAutofit/>
          </a:bodyPr>
          <a:lstStyle/>
          <a:p>
            <a:r>
              <a:rPr lang="en-ZA" sz="3200" dirty="0" smtClean="0"/>
              <a:t>The Tragedy</a:t>
            </a:r>
            <a:endParaRPr lang="en-GB" sz="3200" dirty="0"/>
          </a:p>
        </p:txBody>
      </p:sp>
    </p:spTree>
    <p:extLst>
      <p:ext uri="{BB962C8B-B14F-4D97-AF65-F5344CB8AC3E}">
        <p14:creationId xmlns:p14="http://schemas.microsoft.com/office/powerpoint/2010/main" val="4075535169"/>
      </p:ext>
    </p:extLst>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12" showWhenStopped="0">
                <p:cTn id="17" repeatCount="indefinite"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5"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676400" y="1524000"/>
            <a:ext cx="5943600" cy="3048000"/>
          </a:xfrm>
        </p:spPr>
        <p:txBody>
          <a:bodyPr>
            <a:normAutofit/>
          </a:bodyPr>
          <a:lstStyle/>
          <a:p>
            <a:pPr algn="ctr"/>
            <a:r>
              <a:rPr lang="en-ZA" sz="2800" dirty="0"/>
              <a:t>Romeo and Juliet was written by </a:t>
            </a:r>
            <a:r>
              <a:rPr lang="en-ZA" sz="2800" dirty="0" smtClean="0"/>
              <a:t>William Shakespeare in 1595</a:t>
            </a:r>
            <a:endParaRPr lang="en-ZA" sz="2800" dirty="0"/>
          </a:p>
          <a:p>
            <a:pPr algn="ctr"/>
            <a:endParaRPr lang="en-GB" sz="2800" dirty="0"/>
          </a:p>
        </p:txBody>
      </p:sp>
    </p:spTree>
    <p:extLst>
      <p:ext uri="{BB962C8B-B14F-4D97-AF65-F5344CB8AC3E}">
        <p14:creationId xmlns:p14="http://schemas.microsoft.com/office/powerpoint/2010/main" val="14342031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introduction</a:t>
            </a:r>
            <a:endParaRPr lang="en-GB" dirty="0"/>
          </a:p>
        </p:txBody>
      </p:sp>
      <p:sp>
        <p:nvSpPr>
          <p:cNvPr id="3" name="Content Placeholder 2"/>
          <p:cNvSpPr>
            <a:spLocks noGrp="1"/>
          </p:cNvSpPr>
          <p:nvPr>
            <p:ph idx="1"/>
          </p:nvPr>
        </p:nvSpPr>
        <p:spPr/>
        <p:txBody>
          <a:bodyPr>
            <a:noAutofit/>
          </a:bodyPr>
          <a:lstStyle/>
          <a:p>
            <a:pPr>
              <a:defRPr/>
            </a:pPr>
            <a:r>
              <a:rPr lang="en-US" sz="2400" dirty="0"/>
              <a:t>Romeo and Juliet is one of Shakespeare’s best known </a:t>
            </a:r>
            <a:r>
              <a:rPr lang="en-US" sz="2400" dirty="0" smtClean="0"/>
              <a:t>works </a:t>
            </a:r>
          </a:p>
          <a:p>
            <a:pPr>
              <a:defRPr/>
            </a:pPr>
            <a:r>
              <a:rPr lang="en-US" sz="2400" dirty="0" smtClean="0"/>
              <a:t>It </a:t>
            </a:r>
            <a:r>
              <a:rPr lang="en-US" sz="2400" dirty="0"/>
              <a:t>is a</a:t>
            </a:r>
            <a:r>
              <a:rPr lang="en-US" sz="2400" dirty="0" smtClean="0"/>
              <a:t> </a:t>
            </a:r>
            <a:r>
              <a:rPr lang="en-US" sz="2400" dirty="0"/>
              <a:t>tragic </a:t>
            </a:r>
            <a:r>
              <a:rPr lang="en-US" sz="2400" dirty="0" smtClean="0"/>
              <a:t>love story </a:t>
            </a:r>
            <a:r>
              <a:rPr lang="en-US" sz="2400" dirty="0"/>
              <a:t>of the doomed love affair between two teenagers from 2 feuding Italian families</a:t>
            </a:r>
          </a:p>
          <a:p>
            <a:endParaRPr lang="en-GB" sz="2400" dirty="0"/>
          </a:p>
        </p:txBody>
      </p:sp>
    </p:spTree>
    <p:extLst>
      <p:ext uri="{BB962C8B-B14F-4D97-AF65-F5344CB8AC3E}">
        <p14:creationId xmlns:p14="http://schemas.microsoft.com/office/powerpoint/2010/main" val="822477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a:ea typeface="+mj-ea"/>
              </a:rPr>
              <a:t>Prologue</a:t>
            </a:r>
          </a:p>
        </p:txBody>
      </p:sp>
      <p:sp>
        <p:nvSpPr>
          <p:cNvPr id="5123" name="Rectangle 3"/>
          <p:cNvSpPr>
            <a:spLocks noGrp="1" noChangeArrowheads="1"/>
          </p:cNvSpPr>
          <p:nvPr>
            <p:ph type="body" idx="1"/>
          </p:nvPr>
        </p:nvSpPr>
        <p:spPr>
          <a:xfrm>
            <a:off x="838200" y="2438400"/>
            <a:ext cx="7391400" cy="3276600"/>
          </a:xfrm>
        </p:spPr>
        <p:txBody>
          <a:bodyPr>
            <a:noAutofit/>
          </a:bodyPr>
          <a:lstStyle/>
          <a:p>
            <a:pPr eaLnBrk="1" hangingPunct="1">
              <a:buFont typeface="Wingdings" pitchFamily="2" charset="2"/>
              <a:buNone/>
              <a:defRPr/>
            </a:pPr>
            <a:r>
              <a:rPr lang="en-US" sz="2400" dirty="0" smtClean="0"/>
              <a:t>The setting is Verona, Italy and it is the story of two wealthy families. Even though the families hate each other, their children fall in love. Their love meets many obstacles and because of a misunderstanding, they die for love. Their death brings the two families together and mends the feud. </a:t>
            </a:r>
          </a:p>
        </p:txBody>
      </p:sp>
    </p:spTree>
    <p:extLst>
      <p:ext uri="{BB962C8B-B14F-4D97-AF65-F5344CB8AC3E}">
        <p14:creationId xmlns:p14="http://schemas.microsoft.com/office/powerpoint/2010/main" val="32782892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asellaDiTesto 6"/>
          <p:cNvSpPr txBox="1">
            <a:spLocks noChangeArrowheads="1"/>
          </p:cNvSpPr>
          <p:nvPr/>
        </p:nvSpPr>
        <p:spPr bwMode="auto">
          <a:xfrm>
            <a:off x="1066800" y="1281113"/>
            <a:ext cx="7010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GB" sz="3600" i="1" dirty="0" smtClean="0">
                <a:latin typeface="+mn-lt"/>
              </a:rPr>
              <a:t>Themes in </a:t>
            </a:r>
            <a:r>
              <a:rPr lang="en-GB" sz="3600" i="1" dirty="0">
                <a:latin typeface="+mn-lt"/>
              </a:rPr>
              <a:t>The Tragedy of Romeo and </a:t>
            </a:r>
            <a:r>
              <a:rPr lang="en-GB" sz="3600" i="1" dirty="0" smtClean="0">
                <a:latin typeface="+mn-lt"/>
              </a:rPr>
              <a:t>Juliet</a:t>
            </a:r>
            <a:endParaRPr lang="en-GB" sz="3600" i="1" dirty="0">
              <a:latin typeface="+mn-lt"/>
            </a:endParaRPr>
          </a:p>
        </p:txBody>
      </p:sp>
      <p:sp>
        <p:nvSpPr>
          <p:cNvPr id="4101" name="CasellaDiTesto 13"/>
          <p:cNvSpPr txBox="1">
            <a:spLocks noChangeArrowheads="1"/>
          </p:cNvSpPr>
          <p:nvPr/>
        </p:nvSpPr>
        <p:spPr bwMode="auto">
          <a:xfrm>
            <a:off x="4356100" y="3933825"/>
            <a:ext cx="792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it-IT" b="1" i="1" u="sng">
                <a:latin typeface="Calibri" pitchFamily="34" charset="0"/>
              </a:rPr>
              <a:t>Love</a:t>
            </a:r>
          </a:p>
        </p:txBody>
      </p:sp>
      <p:sp>
        <p:nvSpPr>
          <p:cNvPr id="4102" name="CasellaDiTesto 14"/>
          <p:cNvSpPr txBox="1">
            <a:spLocks noChangeArrowheads="1"/>
          </p:cNvSpPr>
          <p:nvPr/>
        </p:nvSpPr>
        <p:spPr bwMode="auto">
          <a:xfrm>
            <a:off x="6804025" y="4429125"/>
            <a:ext cx="792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GB" b="1" i="1" u="sng">
                <a:latin typeface="Calibri" pitchFamily="34" charset="0"/>
              </a:rPr>
              <a:t>Hate</a:t>
            </a:r>
          </a:p>
        </p:txBody>
      </p:sp>
      <p:pic>
        <p:nvPicPr>
          <p:cNvPr id="4103" name="Picture 8" descr="E:\Romeo and Juliet\scena del primo incon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478088"/>
            <a:ext cx="2735262"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CasellaDiTesto 17"/>
          <p:cNvSpPr txBox="1">
            <a:spLocks noChangeArrowheads="1"/>
          </p:cNvSpPr>
          <p:nvPr/>
        </p:nvSpPr>
        <p:spPr bwMode="auto">
          <a:xfrm>
            <a:off x="1835150" y="4429125"/>
            <a:ext cx="792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it-IT" b="1" i="1" u="sng">
                <a:latin typeface="Calibri" pitchFamily="34" charset="0"/>
              </a:rPr>
              <a:t>Fate</a:t>
            </a:r>
          </a:p>
        </p:txBody>
      </p:sp>
      <p:pic>
        <p:nvPicPr>
          <p:cNvPr id="4105" name="Picture 9" descr="E:\Romeo and Juliet\scena del duel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2478088"/>
            <a:ext cx="273526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0"/>
          <p:cNvSpPr/>
          <p:nvPr/>
        </p:nvSpPr>
        <p:spPr>
          <a:xfrm>
            <a:off x="827088" y="2420938"/>
            <a:ext cx="2881312" cy="2016125"/>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sp>
        <p:nvSpPr>
          <p:cNvPr id="12" name="Rettangolo 11"/>
          <p:cNvSpPr/>
          <p:nvPr/>
        </p:nvSpPr>
        <p:spPr>
          <a:xfrm>
            <a:off x="5651500" y="2420938"/>
            <a:ext cx="2881313" cy="2016125"/>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sp>
        <p:nvSpPr>
          <p:cNvPr id="13" name="Rettangolo 12"/>
          <p:cNvSpPr/>
          <p:nvPr/>
        </p:nvSpPr>
        <p:spPr>
          <a:xfrm>
            <a:off x="3851275" y="4292600"/>
            <a:ext cx="1657350" cy="2089150"/>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spTree>
    <p:extLst>
      <p:ext uri="{BB962C8B-B14F-4D97-AF65-F5344CB8AC3E}">
        <p14:creationId xmlns:p14="http://schemas.microsoft.com/office/powerpoint/2010/main" val="2564020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2000" fill="hold"/>
                                        <p:tgtEl>
                                          <p:spTgt spid="4099"/>
                                        </p:tgtEl>
                                        <p:attrNameLst>
                                          <p:attrName>ppt_w</p:attrName>
                                        </p:attrNameLst>
                                      </p:cBhvr>
                                      <p:tavLst>
                                        <p:tav tm="0">
                                          <p:val>
                                            <p:strVal val="#ppt_w*0.70"/>
                                          </p:val>
                                        </p:tav>
                                        <p:tav tm="100000">
                                          <p:val>
                                            <p:strVal val="#ppt_w"/>
                                          </p:val>
                                        </p:tav>
                                      </p:tavLst>
                                    </p:anim>
                                    <p:anim calcmode="lin" valueType="num">
                                      <p:cBhvr>
                                        <p:cTn id="8" dur="2000" fill="hold"/>
                                        <p:tgtEl>
                                          <p:spTgt spid="4099"/>
                                        </p:tgtEl>
                                        <p:attrNameLst>
                                          <p:attrName>ppt_h</p:attrName>
                                        </p:attrNameLst>
                                      </p:cBhvr>
                                      <p:tavLst>
                                        <p:tav tm="0">
                                          <p:val>
                                            <p:strVal val="#ppt_h"/>
                                          </p:val>
                                        </p:tav>
                                        <p:tav tm="100000">
                                          <p:val>
                                            <p:strVal val="#ppt_h"/>
                                          </p:val>
                                        </p:tav>
                                      </p:tavLst>
                                    </p:anim>
                                    <p:animEffect transition="in" filter="fade">
                                      <p:cBhvr>
                                        <p:cTn id="9" dur="2000"/>
                                        <p:tgtEl>
                                          <p:spTgt spid="4099"/>
                                        </p:tgtEl>
                                      </p:cBhvr>
                                    </p:animEffect>
                                  </p:childTnLst>
                                </p:cTn>
                              </p:par>
                            </p:childTnLst>
                          </p:cTn>
                        </p:par>
                        <p:par>
                          <p:cTn id="10" fill="hold" nodeType="afterGroup">
                            <p:stCondLst>
                              <p:cond delay="2000"/>
                            </p:stCondLst>
                            <p:childTnLst>
                              <p:par>
                                <p:cTn id="11" presetID="53" presetClass="entr" presetSubtype="0" fill="hold" nodeType="afterEffect">
                                  <p:stCondLst>
                                    <p:cond delay="0"/>
                                  </p:stCondLst>
                                  <p:childTnLst>
                                    <p:set>
                                      <p:cBhvr>
                                        <p:cTn id="12" dur="1" fill="hold">
                                          <p:stCondLst>
                                            <p:cond delay="0"/>
                                          </p:stCondLst>
                                        </p:cTn>
                                        <p:tgtEl>
                                          <p:spTgt spid="4103"/>
                                        </p:tgtEl>
                                        <p:attrNameLst>
                                          <p:attrName>style.visibility</p:attrName>
                                        </p:attrNameLst>
                                      </p:cBhvr>
                                      <p:to>
                                        <p:strVal val="visible"/>
                                      </p:to>
                                    </p:set>
                                    <p:anim calcmode="lin" valueType="num">
                                      <p:cBhvr>
                                        <p:cTn id="13" dur="2000" fill="hold"/>
                                        <p:tgtEl>
                                          <p:spTgt spid="4103"/>
                                        </p:tgtEl>
                                        <p:attrNameLst>
                                          <p:attrName>ppt_w</p:attrName>
                                        </p:attrNameLst>
                                      </p:cBhvr>
                                      <p:tavLst>
                                        <p:tav tm="0">
                                          <p:val>
                                            <p:fltVal val="0"/>
                                          </p:val>
                                        </p:tav>
                                        <p:tav tm="100000">
                                          <p:val>
                                            <p:strVal val="#ppt_w"/>
                                          </p:val>
                                        </p:tav>
                                      </p:tavLst>
                                    </p:anim>
                                    <p:anim calcmode="lin" valueType="num">
                                      <p:cBhvr>
                                        <p:cTn id="14" dur="2000" fill="hold"/>
                                        <p:tgtEl>
                                          <p:spTgt spid="4103"/>
                                        </p:tgtEl>
                                        <p:attrNameLst>
                                          <p:attrName>ppt_h</p:attrName>
                                        </p:attrNameLst>
                                      </p:cBhvr>
                                      <p:tavLst>
                                        <p:tav tm="0">
                                          <p:val>
                                            <p:fltVal val="0"/>
                                          </p:val>
                                        </p:tav>
                                        <p:tav tm="100000">
                                          <p:val>
                                            <p:strVal val="#ppt_h"/>
                                          </p:val>
                                        </p:tav>
                                      </p:tavLst>
                                    </p:anim>
                                    <p:animEffect transition="in" filter="fade">
                                      <p:cBhvr>
                                        <p:cTn id="15" dur="2000"/>
                                        <p:tgtEl>
                                          <p:spTgt spid="4103"/>
                                        </p:tgtEl>
                                      </p:cBhvr>
                                    </p:animEffect>
                                  </p:childTnLst>
                                </p:cTn>
                              </p:par>
                              <p:par>
                                <p:cTn id="16" presetID="53"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2000" fill="hold"/>
                                        <p:tgtEl>
                                          <p:spTgt spid="11"/>
                                        </p:tgtEl>
                                        <p:attrNameLst>
                                          <p:attrName>ppt_w</p:attrName>
                                        </p:attrNameLst>
                                      </p:cBhvr>
                                      <p:tavLst>
                                        <p:tav tm="0">
                                          <p:val>
                                            <p:fltVal val="0"/>
                                          </p:val>
                                        </p:tav>
                                        <p:tav tm="100000">
                                          <p:val>
                                            <p:strVal val="#ppt_w"/>
                                          </p:val>
                                        </p:tav>
                                      </p:tavLst>
                                    </p:anim>
                                    <p:anim calcmode="lin" valueType="num">
                                      <p:cBhvr>
                                        <p:cTn id="19" dur="2000" fill="hold"/>
                                        <p:tgtEl>
                                          <p:spTgt spid="11"/>
                                        </p:tgtEl>
                                        <p:attrNameLst>
                                          <p:attrName>ppt_h</p:attrName>
                                        </p:attrNameLst>
                                      </p:cBhvr>
                                      <p:tavLst>
                                        <p:tav tm="0">
                                          <p:val>
                                            <p:fltVal val="0"/>
                                          </p:val>
                                        </p:tav>
                                        <p:tav tm="100000">
                                          <p:val>
                                            <p:strVal val="#ppt_h"/>
                                          </p:val>
                                        </p:tav>
                                      </p:tavLst>
                                    </p:anim>
                                    <p:animEffect transition="in" filter="fade">
                                      <p:cBhvr>
                                        <p:cTn id="20" dur="2000"/>
                                        <p:tgtEl>
                                          <p:spTgt spid="11"/>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000" fill="hold"/>
                                        <p:tgtEl>
                                          <p:spTgt spid="13"/>
                                        </p:tgtEl>
                                        <p:attrNameLst>
                                          <p:attrName>ppt_w</p:attrName>
                                        </p:attrNameLst>
                                      </p:cBhvr>
                                      <p:tavLst>
                                        <p:tav tm="0">
                                          <p:val>
                                            <p:fltVal val="0"/>
                                          </p:val>
                                        </p:tav>
                                        <p:tav tm="100000">
                                          <p:val>
                                            <p:strVal val="#ppt_w"/>
                                          </p:val>
                                        </p:tav>
                                      </p:tavLst>
                                    </p:anim>
                                    <p:anim calcmode="lin" valueType="num">
                                      <p:cBhvr>
                                        <p:cTn id="24" dur="2000" fill="hold"/>
                                        <p:tgtEl>
                                          <p:spTgt spid="13"/>
                                        </p:tgtEl>
                                        <p:attrNameLst>
                                          <p:attrName>ppt_h</p:attrName>
                                        </p:attrNameLst>
                                      </p:cBhvr>
                                      <p:tavLst>
                                        <p:tav tm="0">
                                          <p:val>
                                            <p:fltVal val="0"/>
                                          </p:val>
                                        </p:tav>
                                        <p:tav tm="100000">
                                          <p:val>
                                            <p:strVal val="#ppt_h"/>
                                          </p:val>
                                        </p:tav>
                                      </p:tavLst>
                                    </p:anim>
                                    <p:animEffect transition="in" filter="fade">
                                      <p:cBhvr>
                                        <p:cTn id="25" dur="2000"/>
                                        <p:tgtEl>
                                          <p:spTgt spid="13"/>
                                        </p:tgtEl>
                                      </p:cBhvr>
                                    </p:animEffect>
                                  </p:childTnLst>
                                </p:cTn>
                              </p:par>
                            </p:childTnLst>
                          </p:cTn>
                        </p:par>
                        <p:par>
                          <p:cTn id="26" fill="hold" nodeType="afterGroup">
                            <p:stCondLst>
                              <p:cond delay="4000"/>
                            </p:stCondLst>
                            <p:childTnLst>
                              <p:par>
                                <p:cTn id="27" presetID="53" presetClass="entr" presetSubtype="0" fill="hold" nodeType="afterEffect">
                                  <p:stCondLst>
                                    <p:cond delay="0"/>
                                  </p:stCondLst>
                                  <p:childTnLst>
                                    <p:set>
                                      <p:cBhvr>
                                        <p:cTn id="28" dur="1" fill="hold">
                                          <p:stCondLst>
                                            <p:cond delay="0"/>
                                          </p:stCondLst>
                                        </p:cTn>
                                        <p:tgtEl>
                                          <p:spTgt spid="4105"/>
                                        </p:tgtEl>
                                        <p:attrNameLst>
                                          <p:attrName>style.visibility</p:attrName>
                                        </p:attrNameLst>
                                      </p:cBhvr>
                                      <p:to>
                                        <p:strVal val="visible"/>
                                      </p:to>
                                    </p:set>
                                    <p:anim calcmode="lin" valueType="num">
                                      <p:cBhvr>
                                        <p:cTn id="29" dur="2000" fill="hold"/>
                                        <p:tgtEl>
                                          <p:spTgt spid="4105"/>
                                        </p:tgtEl>
                                        <p:attrNameLst>
                                          <p:attrName>ppt_w</p:attrName>
                                        </p:attrNameLst>
                                      </p:cBhvr>
                                      <p:tavLst>
                                        <p:tav tm="0">
                                          <p:val>
                                            <p:fltVal val="0"/>
                                          </p:val>
                                        </p:tav>
                                        <p:tav tm="100000">
                                          <p:val>
                                            <p:strVal val="#ppt_w"/>
                                          </p:val>
                                        </p:tav>
                                      </p:tavLst>
                                    </p:anim>
                                    <p:anim calcmode="lin" valueType="num">
                                      <p:cBhvr>
                                        <p:cTn id="30" dur="2000" fill="hold"/>
                                        <p:tgtEl>
                                          <p:spTgt spid="4105"/>
                                        </p:tgtEl>
                                        <p:attrNameLst>
                                          <p:attrName>ppt_h</p:attrName>
                                        </p:attrNameLst>
                                      </p:cBhvr>
                                      <p:tavLst>
                                        <p:tav tm="0">
                                          <p:val>
                                            <p:fltVal val="0"/>
                                          </p:val>
                                        </p:tav>
                                        <p:tav tm="100000">
                                          <p:val>
                                            <p:strVal val="#ppt_h"/>
                                          </p:val>
                                        </p:tav>
                                      </p:tavLst>
                                    </p:anim>
                                    <p:animEffect transition="in" filter="fade">
                                      <p:cBhvr>
                                        <p:cTn id="31" dur="2000"/>
                                        <p:tgtEl>
                                          <p:spTgt spid="4105"/>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2000" fill="hold"/>
                                        <p:tgtEl>
                                          <p:spTgt spid="12"/>
                                        </p:tgtEl>
                                        <p:attrNameLst>
                                          <p:attrName>ppt_w</p:attrName>
                                        </p:attrNameLst>
                                      </p:cBhvr>
                                      <p:tavLst>
                                        <p:tav tm="0">
                                          <p:val>
                                            <p:fltVal val="0"/>
                                          </p:val>
                                        </p:tav>
                                        <p:tav tm="100000">
                                          <p:val>
                                            <p:strVal val="#ppt_w"/>
                                          </p:val>
                                        </p:tav>
                                      </p:tavLst>
                                    </p:anim>
                                    <p:anim calcmode="lin" valueType="num">
                                      <p:cBhvr>
                                        <p:cTn id="35" dur="2000" fill="hold"/>
                                        <p:tgtEl>
                                          <p:spTgt spid="12"/>
                                        </p:tgtEl>
                                        <p:attrNameLst>
                                          <p:attrName>ppt_h</p:attrName>
                                        </p:attrNameLst>
                                      </p:cBhvr>
                                      <p:tavLst>
                                        <p:tav tm="0">
                                          <p:val>
                                            <p:fltVal val="0"/>
                                          </p:val>
                                        </p:tav>
                                        <p:tav tm="100000">
                                          <p:val>
                                            <p:strVal val="#ppt_h"/>
                                          </p:val>
                                        </p:tav>
                                      </p:tavLst>
                                    </p:anim>
                                    <p:animEffect transition="in" filter="fade">
                                      <p:cBhvr>
                                        <p:cTn id="36" dur="2000"/>
                                        <p:tgtEl>
                                          <p:spTgt spid="12"/>
                                        </p:tgtEl>
                                      </p:cBhvr>
                                    </p:animEffect>
                                  </p:childTnLst>
                                </p:cTn>
                              </p:par>
                            </p:childTnLst>
                          </p:cTn>
                        </p:par>
                        <p:par>
                          <p:cTn id="37" fill="hold" nodeType="afterGroup">
                            <p:stCondLst>
                              <p:cond delay="6000"/>
                            </p:stCondLst>
                            <p:childTnLst>
                              <p:par>
                                <p:cTn id="38" presetID="18" presetClass="entr" presetSubtype="3" fill="hold" grpId="0" nodeType="afterEffect">
                                  <p:stCondLst>
                                    <p:cond delay="0"/>
                                  </p:stCondLst>
                                  <p:childTnLst>
                                    <p:set>
                                      <p:cBhvr>
                                        <p:cTn id="39" dur="1" fill="hold">
                                          <p:stCondLst>
                                            <p:cond delay="0"/>
                                          </p:stCondLst>
                                        </p:cTn>
                                        <p:tgtEl>
                                          <p:spTgt spid="4104"/>
                                        </p:tgtEl>
                                        <p:attrNameLst>
                                          <p:attrName>style.visibility</p:attrName>
                                        </p:attrNameLst>
                                      </p:cBhvr>
                                      <p:to>
                                        <p:strVal val="visible"/>
                                      </p:to>
                                    </p:set>
                                    <p:animEffect transition="in" filter="strips(upRight)">
                                      <p:cBhvr>
                                        <p:cTn id="40" dur="2000"/>
                                        <p:tgtEl>
                                          <p:spTgt spid="4104"/>
                                        </p:tgtEl>
                                      </p:cBhvr>
                                    </p:animEffect>
                                  </p:childTnLst>
                                </p:cTn>
                              </p:par>
                              <p:par>
                                <p:cTn id="41" presetID="18" presetClass="entr" presetSubtype="3" fill="hold" grpId="0" nodeType="withEffect">
                                  <p:stCondLst>
                                    <p:cond delay="0"/>
                                  </p:stCondLst>
                                  <p:childTnLst>
                                    <p:set>
                                      <p:cBhvr>
                                        <p:cTn id="42" dur="1" fill="hold">
                                          <p:stCondLst>
                                            <p:cond delay="0"/>
                                          </p:stCondLst>
                                        </p:cTn>
                                        <p:tgtEl>
                                          <p:spTgt spid="4101"/>
                                        </p:tgtEl>
                                        <p:attrNameLst>
                                          <p:attrName>style.visibility</p:attrName>
                                        </p:attrNameLst>
                                      </p:cBhvr>
                                      <p:to>
                                        <p:strVal val="visible"/>
                                      </p:to>
                                    </p:set>
                                    <p:animEffect transition="in" filter="strips(upRight)">
                                      <p:cBhvr>
                                        <p:cTn id="43" dur="2000"/>
                                        <p:tgtEl>
                                          <p:spTgt spid="4101"/>
                                        </p:tgtEl>
                                      </p:cBhvr>
                                    </p:animEffect>
                                  </p:childTnLst>
                                </p:cTn>
                              </p:par>
                              <p:par>
                                <p:cTn id="44" presetID="18" presetClass="entr" presetSubtype="3" fill="hold" grpId="0" nodeType="withEffect">
                                  <p:stCondLst>
                                    <p:cond delay="0"/>
                                  </p:stCondLst>
                                  <p:childTnLst>
                                    <p:set>
                                      <p:cBhvr>
                                        <p:cTn id="45" dur="1" fill="hold">
                                          <p:stCondLst>
                                            <p:cond delay="0"/>
                                          </p:stCondLst>
                                        </p:cTn>
                                        <p:tgtEl>
                                          <p:spTgt spid="4102"/>
                                        </p:tgtEl>
                                        <p:attrNameLst>
                                          <p:attrName>style.visibility</p:attrName>
                                        </p:attrNameLst>
                                      </p:cBhvr>
                                      <p:to>
                                        <p:strVal val="visible"/>
                                      </p:to>
                                    </p:set>
                                    <p:animEffect transition="in" filter="strips(upRight)">
                                      <p:cBhvr>
                                        <p:cTn id="46" dur="2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1" grpId="0"/>
      <p:bldP spid="4102" grpId="0"/>
      <p:bldP spid="4104" grpId="0"/>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themes</a:t>
            </a:r>
            <a:endParaRPr lang="en-GB" dirty="0"/>
          </a:p>
        </p:txBody>
      </p:sp>
      <p:sp>
        <p:nvSpPr>
          <p:cNvPr id="3" name="Content Placeholder 2"/>
          <p:cNvSpPr>
            <a:spLocks noGrp="1"/>
          </p:cNvSpPr>
          <p:nvPr>
            <p:ph idx="1"/>
          </p:nvPr>
        </p:nvSpPr>
        <p:spPr>
          <a:xfrm>
            <a:off x="1371600" y="2438400"/>
            <a:ext cx="6400800" cy="3276600"/>
          </a:xfrm>
        </p:spPr>
        <p:txBody>
          <a:bodyPr>
            <a:normAutofit/>
          </a:bodyPr>
          <a:lstStyle/>
          <a:p>
            <a:pPr>
              <a:buFont typeface="Garamond" pitchFamily="18" charset="0"/>
              <a:buChar char="≈"/>
            </a:pPr>
            <a:r>
              <a:rPr lang="en-ZA" dirty="0" smtClean="0"/>
              <a:t>LOVE</a:t>
            </a:r>
          </a:p>
          <a:p>
            <a:pPr>
              <a:buFont typeface="Garamond" pitchFamily="18" charset="0"/>
              <a:buChar char="≈"/>
            </a:pPr>
            <a:r>
              <a:rPr lang="en-ZA" dirty="0" smtClean="0"/>
              <a:t>HATE</a:t>
            </a:r>
          </a:p>
          <a:p>
            <a:pPr>
              <a:buFont typeface="Garamond" pitchFamily="18" charset="0"/>
              <a:buChar char="≈"/>
            </a:pPr>
            <a:r>
              <a:rPr lang="en-ZA" dirty="0" smtClean="0"/>
              <a:t>DEATH</a:t>
            </a:r>
          </a:p>
          <a:p>
            <a:pPr>
              <a:buFont typeface="Garamond" pitchFamily="18" charset="0"/>
              <a:buChar char="≈"/>
            </a:pPr>
            <a:r>
              <a:rPr lang="en-ZA" dirty="0" smtClean="0"/>
              <a:t>MARRIAGE</a:t>
            </a:r>
          </a:p>
          <a:p>
            <a:pPr>
              <a:buFont typeface="Garamond" pitchFamily="18" charset="0"/>
              <a:buChar char="≈"/>
            </a:pPr>
            <a:r>
              <a:rPr lang="en-ZA" dirty="0" smtClean="0"/>
              <a:t>RELIGION</a:t>
            </a:r>
          </a:p>
          <a:p>
            <a:pPr>
              <a:buFont typeface="Garamond" pitchFamily="18" charset="0"/>
              <a:buChar char="≈"/>
            </a:pPr>
            <a:r>
              <a:rPr lang="en-ZA" dirty="0" smtClean="0"/>
              <a:t>FAMILY</a:t>
            </a:r>
            <a:endParaRPr lang="en-GB" dirty="0"/>
          </a:p>
        </p:txBody>
      </p:sp>
    </p:spTree>
    <p:extLst>
      <p:ext uri="{BB962C8B-B14F-4D97-AF65-F5344CB8AC3E}">
        <p14:creationId xmlns:p14="http://schemas.microsoft.com/office/powerpoint/2010/main" val="30114391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asellaDiTesto 4"/>
          <p:cNvSpPr txBox="1">
            <a:spLocks noChangeArrowheads="1"/>
          </p:cNvSpPr>
          <p:nvPr/>
        </p:nvSpPr>
        <p:spPr bwMode="auto">
          <a:xfrm>
            <a:off x="3130551" y="982444"/>
            <a:ext cx="2881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ctr" eaLnBrk="1" hangingPunct="1"/>
            <a:r>
              <a:rPr lang="en-ZA" sz="3600" dirty="0" smtClean="0">
                <a:latin typeface="+mj-lt"/>
              </a:rPr>
              <a:t>Characters</a:t>
            </a:r>
            <a:endParaRPr lang="en-GB" sz="3600" dirty="0">
              <a:latin typeface="+mj-lt"/>
            </a:endParaRPr>
          </a:p>
        </p:txBody>
      </p:sp>
      <p:sp>
        <p:nvSpPr>
          <p:cNvPr id="5124" name="CasellaDiTesto 6"/>
          <p:cNvSpPr txBox="1">
            <a:spLocks noChangeArrowheads="1"/>
          </p:cNvSpPr>
          <p:nvPr/>
        </p:nvSpPr>
        <p:spPr bwMode="auto">
          <a:xfrm>
            <a:off x="906463" y="1461780"/>
            <a:ext cx="725805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just" eaLnBrk="1" hangingPunct="1"/>
            <a:r>
              <a:rPr lang="en-US" sz="2500" i="1" dirty="0">
                <a:latin typeface="+mn-lt"/>
              </a:rPr>
              <a:t>Lord and Lady Montague are Romeo’s parents. They a</a:t>
            </a:r>
            <a:r>
              <a:rPr lang="en-US" sz="2500" i="1" dirty="0" smtClean="0">
                <a:latin typeface="+mn-lt"/>
              </a:rPr>
              <a:t>re </a:t>
            </a:r>
            <a:r>
              <a:rPr lang="en-US" sz="2500" i="1" dirty="0">
                <a:latin typeface="+mn-lt"/>
              </a:rPr>
              <a:t>a noble family, and one of the richest and most powerful families in Verona’s society</a:t>
            </a:r>
            <a:r>
              <a:rPr lang="en-US" sz="2500" i="1" dirty="0" smtClean="0">
                <a:latin typeface="+mn-lt"/>
              </a:rPr>
              <a:t>.</a:t>
            </a:r>
            <a:endParaRPr lang="en-US" sz="2500" i="1" dirty="0">
              <a:latin typeface="+mn-lt"/>
            </a:endParaRPr>
          </a:p>
        </p:txBody>
      </p:sp>
      <p:sp>
        <p:nvSpPr>
          <p:cNvPr id="5125" name="CasellaDiTesto 6"/>
          <p:cNvSpPr txBox="1">
            <a:spLocks noChangeArrowheads="1"/>
          </p:cNvSpPr>
          <p:nvPr/>
        </p:nvSpPr>
        <p:spPr bwMode="auto">
          <a:xfrm>
            <a:off x="3059113" y="4652963"/>
            <a:ext cx="2952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ctr" eaLnBrk="1" hangingPunct="1"/>
            <a:r>
              <a:rPr lang="en-US" sz="2000" b="1" i="1" dirty="0">
                <a:latin typeface="+mn-lt"/>
              </a:rPr>
              <a:t>Romeo’s parents </a:t>
            </a:r>
            <a:endParaRPr lang="it-IT" sz="2000" b="1" i="1" dirty="0">
              <a:latin typeface="+mn-lt"/>
            </a:endParaRPr>
          </a:p>
          <a:p>
            <a:pPr algn="ctr" eaLnBrk="1" hangingPunct="1"/>
            <a:r>
              <a:rPr lang="en-US" sz="2000" b="1" i="1" dirty="0">
                <a:latin typeface="+mn-lt"/>
              </a:rPr>
              <a:t>Lord and Lady Montague </a:t>
            </a:r>
            <a:endParaRPr lang="it-IT" sz="2000" b="1" i="1" dirty="0">
              <a:latin typeface="+mn-lt"/>
            </a:endParaRPr>
          </a:p>
        </p:txBody>
      </p:sp>
      <p:pic>
        <p:nvPicPr>
          <p:cNvPr id="5126" name="Picture 2" descr="D:\Text\Romeo and Juliet\img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325" y="3213100"/>
            <a:ext cx="25606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tangolo 8"/>
          <p:cNvSpPr/>
          <p:nvPr/>
        </p:nvSpPr>
        <p:spPr>
          <a:xfrm>
            <a:off x="3132138" y="3141663"/>
            <a:ext cx="2735262" cy="1439862"/>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1" name="Rettangolo 10"/>
          <p:cNvSpPr/>
          <p:nvPr/>
        </p:nvSpPr>
        <p:spPr>
          <a:xfrm>
            <a:off x="755650" y="2636838"/>
            <a:ext cx="2016125" cy="3168650"/>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pic>
        <p:nvPicPr>
          <p:cNvPr id="5129" name="Picture 14" descr="D:\Text\Romeo and Juliet\Tudors-the-tudors-862597_1280_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2708275"/>
            <a:ext cx="200660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tangolo 12"/>
          <p:cNvSpPr/>
          <p:nvPr/>
        </p:nvSpPr>
        <p:spPr>
          <a:xfrm>
            <a:off x="6227763" y="2636838"/>
            <a:ext cx="2160587" cy="3168650"/>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131" name="CasellaDiTesto 6"/>
          <p:cNvSpPr txBox="1">
            <a:spLocks noChangeArrowheads="1"/>
          </p:cNvSpPr>
          <p:nvPr/>
        </p:nvSpPr>
        <p:spPr bwMode="auto">
          <a:xfrm>
            <a:off x="755650" y="6276975"/>
            <a:ext cx="223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US" sz="2000" b="1" i="1" u="sng" dirty="0">
                <a:solidFill>
                  <a:schemeClr val="bg1"/>
                </a:solidFill>
                <a:latin typeface="+mj-lt"/>
              </a:rPr>
              <a:t>Romeo Montague </a:t>
            </a:r>
            <a:endParaRPr lang="it-IT" sz="2000" b="1" i="1" u="sng" dirty="0">
              <a:solidFill>
                <a:schemeClr val="bg1"/>
              </a:solidFill>
              <a:latin typeface="+mj-lt"/>
            </a:endParaRPr>
          </a:p>
        </p:txBody>
      </p:sp>
      <p:sp>
        <p:nvSpPr>
          <p:cNvPr id="5132" name="CasellaDiTesto 9"/>
          <p:cNvSpPr txBox="1">
            <a:spLocks noChangeArrowheads="1"/>
          </p:cNvSpPr>
          <p:nvPr/>
        </p:nvSpPr>
        <p:spPr bwMode="auto">
          <a:xfrm>
            <a:off x="5724525" y="6276975"/>
            <a:ext cx="3094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ctr" eaLnBrk="1" hangingPunct="1"/>
            <a:r>
              <a:rPr lang="en-US" sz="2000" b="1" i="1" u="sng" dirty="0" err="1">
                <a:solidFill>
                  <a:schemeClr val="bg1"/>
                </a:solidFill>
                <a:latin typeface="Calibri" pitchFamily="34" charset="0"/>
              </a:rPr>
              <a:t>Mercutio</a:t>
            </a:r>
            <a:r>
              <a:rPr lang="en-US" sz="2000" b="1" i="1" u="sng" dirty="0">
                <a:solidFill>
                  <a:schemeClr val="bg1"/>
                </a:solidFill>
                <a:latin typeface="Calibri" pitchFamily="34" charset="0"/>
              </a:rPr>
              <a:t> Romeo’s friend</a:t>
            </a:r>
            <a:endParaRPr lang="it-IT" sz="2000" b="1" i="1" u="sng" dirty="0">
              <a:solidFill>
                <a:schemeClr val="bg1"/>
              </a:solidFill>
              <a:latin typeface="Calibri" pitchFamily="34" charset="0"/>
            </a:endParaRPr>
          </a:p>
        </p:txBody>
      </p:sp>
      <p:pic>
        <p:nvPicPr>
          <p:cNvPr id="5133" name="Picture 18" descr="D:\Text\Romeo and Juliet\zvgd dgg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2708275"/>
            <a:ext cx="187325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043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2000" fill="hold"/>
                                        <p:tgtEl>
                                          <p:spTgt spid="5123"/>
                                        </p:tgtEl>
                                        <p:attrNameLst>
                                          <p:attrName>ppt_w</p:attrName>
                                        </p:attrNameLst>
                                      </p:cBhvr>
                                      <p:tavLst>
                                        <p:tav tm="0">
                                          <p:val>
                                            <p:strVal val="#ppt_w*0.70"/>
                                          </p:val>
                                        </p:tav>
                                        <p:tav tm="100000">
                                          <p:val>
                                            <p:strVal val="#ppt_w"/>
                                          </p:val>
                                        </p:tav>
                                      </p:tavLst>
                                    </p:anim>
                                    <p:anim calcmode="lin" valueType="num">
                                      <p:cBhvr>
                                        <p:cTn id="8" dur="2000" fill="hold"/>
                                        <p:tgtEl>
                                          <p:spTgt spid="5123"/>
                                        </p:tgtEl>
                                        <p:attrNameLst>
                                          <p:attrName>ppt_h</p:attrName>
                                        </p:attrNameLst>
                                      </p:cBhvr>
                                      <p:tavLst>
                                        <p:tav tm="0">
                                          <p:val>
                                            <p:strVal val="#ppt_h"/>
                                          </p:val>
                                        </p:tav>
                                        <p:tav tm="100000">
                                          <p:val>
                                            <p:strVal val="#ppt_h"/>
                                          </p:val>
                                        </p:tav>
                                      </p:tavLst>
                                    </p:anim>
                                    <p:animEffect transition="in" filter="fade">
                                      <p:cBhvr>
                                        <p:cTn id="9" dur="2000"/>
                                        <p:tgtEl>
                                          <p:spTgt spid="5123"/>
                                        </p:tgtEl>
                                      </p:cBhvr>
                                    </p:animEffect>
                                  </p:childTnLst>
                                </p:cTn>
                              </p:par>
                            </p:childTnLst>
                          </p:cTn>
                        </p:par>
                        <p:par>
                          <p:cTn id="10" fill="hold" nodeType="afterGroup">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p:cTn id="13" dur="2000" fill="hold"/>
                                        <p:tgtEl>
                                          <p:spTgt spid="5124"/>
                                        </p:tgtEl>
                                        <p:attrNameLst>
                                          <p:attrName>ppt_w</p:attrName>
                                        </p:attrNameLst>
                                      </p:cBhvr>
                                      <p:tavLst>
                                        <p:tav tm="0">
                                          <p:val>
                                            <p:strVal val="#ppt_w*0.70"/>
                                          </p:val>
                                        </p:tav>
                                        <p:tav tm="100000">
                                          <p:val>
                                            <p:strVal val="#ppt_w"/>
                                          </p:val>
                                        </p:tav>
                                      </p:tavLst>
                                    </p:anim>
                                    <p:anim calcmode="lin" valueType="num">
                                      <p:cBhvr>
                                        <p:cTn id="14" dur="2000" fill="hold"/>
                                        <p:tgtEl>
                                          <p:spTgt spid="5124"/>
                                        </p:tgtEl>
                                        <p:attrNameLst>
                                          <p:attrName>ppt_h</p:attrName>
                                        </p:attrNameLst>
                                      </p:cBhvr>
                                      <p:tavLst>
                                        <p:tav tm="0">
                                          <p:val>
                                            <p:strVal val="#ppt_h"/>
                                          </p:val>
                                        </p:tav>
                                        <p:tav tm="100000">
                                          <p:val>
                                            <p:strVal val="#ppt_h"/>
                                          </p:val>
                                        </p:tav>
                                      </p:tavLst>
                                    </p:anim>
                                    <p:animEffect transition="in" filter="fade">
                                      <p:cBhvr>
                                        <p:cTn id="15" dur="2000"/>
                                        <p:tgtEl>
                                          <p:spTgt spid="5124"/>
                                        </p:tgtEl>
                                      </p:cBhvr>
                                    </p:animEffect>
                                  </p:childTnLst>
                                </p:cTn>
                              </p:par>
                            </p:childTnLst>
                          </p:cTn>
                        </p:par>
                        <p:par>
                          <p:cTn id="16" fill="hold" nodeType="afterGroup">
                            <p:stCondLst>
                              <p:cond delay="4000"/>
                            </p:stCondLst>
                            <p:childTnLst>
                              <p:par>
                                <p:cTn id="17" presetID="53" presetClass="entr" presetSubtype="0" fill="hold" nodeType="afterEffect">
                                  <p:stCondLst>
                                    <p:cond delay="0"/>
                                  </p:stCondLst>
                                  <p:childTnLst>
                                    <p:set>
                                      <p:cBhvr>
                                        <p:cTn id="18" dur="1" fill="hold">
                                          <p:stCondLst>
                                            <p:cond delay="0"/>
                                          </p:stCondLst>
                                        </p:cTn>
                                        <p:tgtEl>
                                          <p:spTgt spid="5133"/>
                                        </p:tgtEl>
                                        <p:attrNameLst>
                                          <p:attrName>style.visibility</p:attrName>
                                        </p:attrNameLst>
                                      </p:cBhvr>
                                      <p:to>
                                        <p:strVal val="visible"/>
                                      </p:to>
                                    </p:set>
                                    <p:anim calcmode="lin" valueType="num">
                                      <p:cBhvr>
                                        <p:cTn id="19" dur="2000" fill="hold"/>
                                        <p:tgtEl>
                                          <p:spTgt spid="5133"/>
                                        </p:tgtEl>
                                        <p:attrNameLst>
                                          <p:attrName>ppt_w</p:attrName>
                                        </p:attrNameLst>
                                      </p:cBhvr>
                                      <p:tavLst>
                                        <p:tav tm="0">
                                          <p:val>
                                            <p:fltVal val="0"/>
                                          </p:val>
                                        </p:tav>
                                        <p:tav tm="100000">
                                          <p:val>
                                            <p:strVal val="#ppt_w"/>
                                          </p:val>
                                        </p:tav>
                                      </p:tavLst>
                                    </p:anim>
                                    <p:anim calcmode="lin" valueType="num">
                                      <p:cBhvr>
                                        <p:cTn id="20" dur="2000" fill="hold"/>
                                        <p:tgtEl>
                                          <p:spTgt spid="5133"/>
                                        </p:tgtEl>
                                        <p:attrNameLst>
                                          <p:attrName>ppt_h</p:attrName>
                                        </p:attrNameLst>
                                      </p:cBhvr>
                                      <p:tavLst>
                                        <p:tav tm="0">
                                          <p:val>
                                            <p:fltVal val="0"/>
                                          </p:val>
                                        </p:tav>
                                        <p:tav tm="100000">
                                          <p:val>
                                            <p:strVal val="#ppt_h"/>
                                          </p:val>
                                        </p:tav>
                                      </p:tavLst>
                                    </p:anim>
                                    <p:animEffect transition="in" filter="fade">
                                      <p:cBhvr>
                                        <p:cTn id="21" dur="2000"/>
                                        <p:tgtEl>
                                          <p:spTgt spid="5133"/>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2000" fill="hold"/>
                                        <p:tgtEl>
                                          <p:spTgt spid="11"/>
                                        </p:tgtEl>
                                        <p:attrNameLst>
                                          <p:attrName>ppt_w</p:attrName>
                                        </p:attrNameLst>
                                      </p:cBhvr>
                                      <p:tavLst>
                                        <p:tav tm="0">
                                          <p:val>
                                            <p:fltVal val="0"/>
                                          </p:val>
                                        </p:tav>
                                        <p:tav tm="100000">
                                          <p:val>
                                            <p:strVal val="#ppt_w"/>
                                          </p:val>
                                        </p:tav>
                                      </p:tavLst>
                                    </p:anim>
                                    <p:anim calcmode="lin" valueType="num">
                                      <p:cBhvr>
                                        <p:cTn id="25" dur="2000" fill="hold"/>
                                        <p:tgtEl>
                                          <p:spTgt spid="11"/>
                                        </p:tgtEl>
                                        <p:attrNameLst>
                                          <p:attrName>ppt_h</p:attrName>
                                        </p:attrNameLst>
                                      </p:cBhvr>
                                      <p:tavLst>
                                        <p:tav tm="0">
                                          <p:val>
                                            <p:fltVal val="0"/>
                                          </p:val>
                                        </p:tav>
                                        <p:tav tm="100000">
                                          <p:val>
                                            <p:strVal val="#ppt_h"/>
                                          </p:val>
                                        </p:tav>
                                      </p:tavLst>
                                    </p:anim>
                                    <p:animEffect transition="in" filter="fade">
                                      <p:cBhvr>
                                        <p:cTn id="26" dur="2000"/>
                                        <p:tgtEl>
                                          <p:spTgt spid="11"/>
                                        </p:tgtEl>
                                      </p:cBhvr>
                                    </p:animEffect>
                                  </p:childTnLst>
                                </p:cTn>
                              </p:par>
                            </p:childTnLst>
                          </p:cTn>
                        </p:par>
                        <p:par>
                          <p:cTn id="27" fill="hold" nodeType="afterGroup">
                            <p:stCondLst>
                              <p:cond delay="6000"/>
                            </p:stCondLst>
                            <p:childTnLst>
                              <p:par>
                                <p:cTn id="28" presetID="53" presetClass="entr" presetSubtype="0" fill="hold" nodeType="afterEffect">
                                  <p:stCondLst>
                                    <p:cond delay="0"/>
                                  </p:stCondLst>
                                  <p:childTnLst>
                                    <p:set>
                                      <p:cBhvr>
                                        <p:cTn id="29" dur="1" fill="hold">
                                          <p:stCondLst>
                                            <p:cond delay="0"/>
                                          </p:stCondLst>
                                        </p:cTn>
                                        <p:tgtEl>
                                          <p:spTgt spid="5129"/>
                                        </p:tgtEl>
                                        <p:attrNameLst>
                                          <p:attrName>style.visibility</p:attrName>
                                        </p:attrNameLst>
                                      </p:cBhvr>
                                      <p:to>
                                        <p:strVal val="visible"/>
                                      </p:to>
                                    </p:set>
                                    <p:anim calcmode="lin" valueType="num">
                                      <p:cBhvr>
                                        <p:cTn id="30" dur="2000" fill="hold"/>
                                        <p:tgtEl>
                                          <p:spTgt spid="5129"/>
                                        </p:tgtEl>
                                        <p:attrNameLst>
                                          <p:attrName>ppt_w</p:attrName>
                                        </p:attrNameLst>
                                      </p:cBhvr>
                                      <p:tavLst>
                                        <p:tav tm="0">
                                          <p:val>
                                            <p:fltVal val="0"/>
                                          </p:val>
                                        </p:tav>
                                        <p:tav tm="100000">
                                          <p:val>
                                            <p:strVal val="#ppt_w"/>
                                          </p:val>
                                        </p:tav>
                                      </p:tavLst>
                                    </p:anim>
                                    <p:anim calcmode="lin" valueType="num">
                                      <p:cBhvr>
                                        <p:cTn id="31" dur="2000" fill="hold"/>
                                        <p:tgtEl>
                                          <p:spTgt spid="5129"/>
                                        </p:tgtEl>
                                        <p:attrNameLst>
                                          <p:attrName>ppt_h</p:attrName>
                                        </p:attrNameLst>
                                      </p:cBhvr>
                                      <p:tavLst>
                                        <p:tav tm="0">
                                          <p:val>
                                            <p:fltVal val="0"/>
                                          </p:val>
                                        </p:tav>
                                        <p:tav tm="100000">
                                          <p:val>
                                            <p:strVal val="#ppt_h"/>
                                          </p:val>
                                        </p:tav>
                                      </p:tavLst>
                                    </p:anim>
                                    <p:animEffect transition="in" filter="fade">
                                      <p:cBhvr>
                                        <p:cTn id="32" dur="2000"/>
                                        <p:tgtEl>
                                          <p:spTgt spid="5129"/>
                                        </p:tgtEl>
                                      </p:cBhvr>
                                    </p:animEffect>
                                  </p:childTnLst>
                                </p:cTn>
                              </p:par>
                              <p:par>
                                <p:cTn id="33" presetID="53"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2000" fill="hold"/>
                                        <p:tgtEl>
                                          <p:spTgt spid="13"/>
                                        </p:tgtEl>
                                        <p:attrNameLst>
                                          <p:attrName>ppt_w</p:attrName>
                                        </p:attrNameLst>
                                      </p:cBhvr>
                                      <p:tavLst>
                                        <p:tav tm="0">
                                          <p:val>
                                            <p:fltVal val="0"/>
                                          </p:val>
                                        </p:tav>
                                        <p:tav tm="100000">
                                          <p:val>
                                            <p:strVal val="#ppt_w"/>
                                          </p:val>
                                        </p:tav>
                                      </p:tavLst>
                                    </p:anim>
                                    <p:anim calcmode="lin" valueType="num">
                                      <p:cBhvr>
                                        <p:cTn id="36" dur="2000" fill="hold"/>
                                        <p:tgtEl>
                                          <p:spTgt spid="13"/>
                                        </p:tgtEl>
                                        <p:attrNameLst>
                                          <p:attrName>ppt_h</p:attrName>
                                        </p:attrNameLst>
                                      </p:cBhvr>
                                      <p:tavLst>
                                        <p:tav tm="0">
                                          <p:val>
                                            <p:fltVal val="0"/>
                                          </p:val>
                                        </p:tav>
                                        <p:tav tm="100000">
                                          <p:val>
                                            <p:strVal val="#ppt_h"/>
                                          </p:val>
                                        </p:tav>
                                      </p:tavLst>
                                    </p:anim>
                                    <p:animEffect transition="in" filter="fade">
                                      <p:cBhvr>
                                        <p:cTn id="37" dur="2000"/>
                                        <p:tgtEl>
                                          <p:spTgt spid="13"/>
                                        </p:tgtEl>
                                      </p:cBhvr>
                                    </p:animEffect>
                                  </p:childTnLst>
                                </p:cTn>
                              </p:par>
                            </p:childTnLst>
                          </p:cTn>
                        </p:par>
                        <p:par>
                          <p:cTn id="38" fill="hold" nodeType="afterGroup">
                            <p:stCondLst>
                              <p:cond delay="8000"/>
                            </p:stCondLst>
                            <p:childTnLst>
                              <p:par>
                                <p:cTn id="39" presetID="53" presetClass="entr" presetSubtype="0" fill="hold" nodeType="afterEffect">
                                  <p:stCondLst>
                                    <p:cond delay="0"/>
                                  </p:stCondLst>
                                  <p:childTnLst>
                                    <p:set>
                                      <p:cBhvr>
                                        <p:cTn id="40" dur="1" fill="hold">
                                          <p:stCondLst>
                                            <p:cond delay="0"/>
                                          </p:stCondLst>
                                        </p:cTn>
                                        <p:tgtEl>
                                          <p:spTgt spid="5126"/>
                                        </p:tgtEl>
                                        <p:attrNameLst>
                                          <p:attrName>style.visibility</p:attrName>
                                        </p:attrNameLst>
                                      </p:cBhvr>
                                      <p:to>
                                        <p:strVal val="visible"/>
                                      </p:to>
                                    </p:set>
                                    <p:anim calcmode="lin" valueType="num">
                                      <p:cBhvr>
                                        <p:cTn id="41" dur="2000" fill="hold"/>
                                        <p:tgtEl>
                                          <p:spTgt spid="5126"/>
                                        </p:tgtEl>
                                        <p:attrNameLst>
                                          <p:attrName>ppt_w</p:attrName>
                                        </p:attrNameLst>
                                      </p:cBhvr>
                                      <p:tavLst>
                                        <p:tav tm="0">
                                          <p:val>
                                            <p:fltVal val="0"/>
                                          </p:val>
                                        </p:tav>
                                        <p:tav tm="100000">
                                          <p:val>
                                            <p:strVal val="#ppt_w"/>
                                          </p:val>
                                        </p:tav>
                                      </p:tavLst>
                                    </p:anim>
                                    <p:anim calcmode="lin" valueType="num">
                                      <p:cBhvr>
                                        <p:cTn id="42" dur="2000" fill="hold"/>
                                        <p:tgtEl>
                                          <p:spTgt spid="5126"/>
                                        </p:tgtEl>
                                        <p:attrNameLst>
                                          <p:attrName>ppt_h</p:attrName>
                                        </p:attrNameLst>
                                      </p:cBhvr>
                                      <p:tavLst>
                                        <p:tav tm="0">
                                          <p:val>
                                            <p:fltVal val="0"/>
                                          </p:val>
                                        </p:tav>
                                        <p:tav tm="100000">
                                          <p:val>
                                            <p:strVal val="#ppt_h"/>
                                          </p:val>
                                        </p:tav>
                                      </p:tavLst>
                                    </p:anim>
                                    <p:animEffect transition="in" filter="fade">
                                      <p:cBhvr>
                                        <p:cTn id="43" dur="2000"/>
                                        <p:tgtEl>
                                          <p:spTgt spid="5126"/>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2000" fill="hold"/>
                                        <p:tgtEl>
                                          <p:spTgt spid="9"/>
                                        </p:tgtEl>
                                        <p:attrNameLst>
                                          <p:attrName>ppt_w</p:attrName>
                                        </p:attrNameLst>
                                      </p:cBhvr>
                                      <p:tavLst>
                                        <p:tav tm="0">
                                          <p:val>
                                            <p:fltVal val="0"/>
                                          </p:val>
                                        </p:tav>
                                        <p:tav tm="100000">
                                          <p:val>
                                            <p:strVal val="#ppt_w"/>
                                          </p:val>
                                        </p:tav>
                                      </p:tavLst>
                                    </p:anim>
                                    <p:anim calcmode="lin" valueType="num">
                                      <p:cBhvr>
                                        <p:cTn id="47" dur="2000" fill="hold"/>
                                        <p:tgtEl>
                                          <p:spTgt spid="9"/>
                                        </p:tgtEl>
                                        <p:attrNameLst>
                                          <p:attrName>ppt_h</p:attrName>
                                        </p:attrNameLst>
                                      </p:cBhvr>
                                      <p:tavLst>
                                        <p:tav tm="0">
                                          <p:val>
                                            <p:fltVal val="0"/>
                                          </p:val>
                                        </p:tav>
                                        <p:tav tm="100000">
                                          <p:val>
                                            <p:strVal val="#ppt_h"/>
                                          </p:val>
                                        </p:tav>
                                      </p:tavLst>
                                    </p:anim>
                                    <p:animEffect transition="in" filter="fade">
                                      <p:cBhvr>
                                        <p:cTn id="48" dur="2000"/>
                                        <p:tgtEl>
                                          <p:spTgt spid="9"/>
                                        </p:tgtEl>
                                      </p:cBhvr>
                                    </p:animEffect>
                                  </p:childTnLst>
                                </p:cTn>
                              </p:par>
                            </p:childTnLst>
                          </p:cTn>
                        </p:par>
                        <p:par>
                          <p:cTn id="49" fill="hold" nodeType="afterGroup">
                            <p:stCondLst>
                              <p:cond delay="10000"/>
                            </p:stCondLst>
                            <p:childTnLst>
                              <p:par>
                                <p:cTn id="50" presetID="18" presetClass="entr" presetSubtype="3" fill="hold" grpId="0" nodeType="afterEffect">
                                  <p:stCondLst>
                                    <p:cond delay="0"/>
                                  </p:stCondLst>
                                  <p:childTnLst>
                                    <p:set>
                                      <p:cBhvr>
                                        <p:cTn id="51" dur="1" fill="hold">
                                          <p:stCondLst>
                                            <p:cond delay="0"/>
                                          </p:stCondLst>
                                        </p:cTn>
                                        <p:tgtEl>
                                          <p:spTgt spid="5131"/>
                                        </p:tgtEl>
                                        <p:attrNameLst>
                                          <p:attrName>style.visibility</p:attrName>
                                        </p:attrNameLst>
                                      </p:cBhvr>
                                      <p:to>
                                        <p:strVal val="visible"/>
                                      </p:to>
                                    </p:set>
                                    <p:animEffect transition="in" filter="strips(upRight)">
                                      <p:cBhvr>
                                        <p:cTn id="52" dur="2000"/>
                                        <p:tgtEl>
                                          <p:spTgt spid="5131"/>
                                        </p:tgtEl>
                                      </p:cBhvr>
                                    </p:animEffect>
                                  </p:childTnLst>
                                </p:cTn>
                              </p:par>
                              <p:par>
                                <p:cTn id="53" presetID="18" presetClass="entr" presetSubtype="3" fill="hold" grpId="0" nodeType="withEffect">
                                  <p:stCondLst>
                                    <p:cond delay="0"/>
                                  </p:stCondLst>
                                  <p:childTnLst>
                                    <p:set>
                                      <p:cBhvr>
                                        <p:cTn id="54" dur="1" fill="hold">
                                          <p:stCondLst>
                                            <p:cond delay="0"/>
                                          </p:stCondLst>
                                        </p:cTn>
                                        <p:tgtEl>
                                          <p:spTgt spid="5125"/>
                                        </p:tgtEl>
                                        <p:attrNameLst>
                                          <p:attrName>style.visibility</p:attrName>
                                        </p:attrNameLst>
                                      </p:cBhvr>
                                      <p:to>
                                        <p:strVal val="visible"/>
                                      </p:to>
                                    </p:set>
                                    <p:animEffect transition="in" filter="strips(upRight)">
                                      <p:cBhvr>
                                        <p:cTn id="55" dur="2000"/>
                                        <p:tgtEl>
                                          <p:spTgt spid="5125"/>
                                        </p:tgtEl>
                                      </p:cBhvr>
                                    </p:animEffect>
                                  </p:childTnLst>
                                </p:cTn>
                              </p:par>
                              <p:par>
                                <p:cTn id="56" presetID="18" presetClass="entr" presetSubtype="3" fill="hold" grpId="0" nodeType="withEffect">
                                  <p:stCondLst>
                                    <p:cond delay="0"/>
                                  </p:stCondLst>
                                  <p:childTnLst>
                                    <p:set>
                                      <p:cBhvr>
                                        <p:cTn id="57" dur="1" fill="hold">
                                          <p:stCondLst>
                                            <p:cond delay="0"/>
                                          </p:stCondLst>
                                        </p:cTn>
                                        <p:tgtEl>
                                          <p:spTgt spid="5132"/>
                                        </p:tgtEl>
                                        <p:attrNameLst>
                                          <p:attrName>style.visibility</p:attrName>
                                        </p:attrNameLst>
                                      </p:cBhvr>
                                      <p:to>
                                        <p:strVal val="visible"/>
                                      </p:to>
                                    </p:set>
                                    <p:animEffect transition="in" filter="strips(upRight)">
                                      <p:cBhvr>
                                        <p:cTn id="58" dur="2000"/>
                                        <p:tgtEl>
                                          <p:spTgt spid="5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p:bldP spid="9" grpId="0" animBg="1"/>
      <p:bldP spid="11" grpId="0" animBg="1"/>
      <p:bldP spid="13" grpId="0" animBg="1"/>
      <p:bldP spid="5131" grpId="0"/>
      <p:bldP spid="51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asellaDiTesto 3"/>
          <p:cNvSpPr txBox="1">
            <a:spLocks noChangeArrowheads="1"/>
          </p:cNvSpPr>
          <p:nvPr/>
        </p:nvSpPr>
        <p:spPr bwMode="auto">
          <a:xfrm>
            <a:off x="5364163" y="2917825"/>
            <a:ext cx="16557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r" eaLnBrk="1" hangingPunct="1"/>
            <a:r>
              <a:rPr lang="en-GB" sz="2000" b="1" i="1">
                <a:latin typeface="+mn-lt"/>
              </a:rPr>
              <a:t>Nurse</a:t>
            </a:r>
          </a:p>
          <a:p>
            <a:pPr algn="r" eaLnBrk="1" hangingPunct="1"/>
            <a:r>
              <a:rPr lang="en-GB" sz="2000" b="1" i="1">
                <a:latin typeface="+mn-lt"/>
              </a:rPr>
              <a:t>Juliet’s attendant</a:t>
            </a:r>
            <a:endParaRPr lang="it-IT" sz="2000" b="1" i="1">
              <a:latin typeface="+mn-lt"/>
            </a:endParaRPr>
          </a:p>
        </p:txBody>
      </p:sp>
      <p:sp>
        <p:nvSpPr>
          <p:cNvPr id="6148" name="CasellaDiTesto 5"/>
          <p:cNvSpPr txBox="1">
            <a:spLocks noChangeArrowheads="1"/>
          </p:cNvSpPr>
          <p:nvPr/>
        </p:nvSpPr>
        <p:spPr bwMode="auto">
          <a:xfrm>
            <a:off x="990600" y="1069615"/>
            <a:ext cx="71628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just" eaLnBrk="1" hangingPunct="1"/>
            <a:r>
              <a:rPr lang="en-GB" sz="2600" i="1" dirty="0">
                <a:latin typeface="+mn-lt"/>
              </a:rPr>
              <a:t>Lord and Lady Capulet are Juliet’s parents. They </a:t>
            </a:r>
            <a:r>
              <a:rPr lang="en-GB" sz="2600" i="1" dirty="0" smtClean="0">
                <a:latin typeface="+mn-lt"/>
              </a:rPr>
              <a:t>too are </a:t>
            </a:r>
            <a:r>
              <a:rPr lang="en-GB" sz="2600" i="1" dirty="0">
                <a:latin typeface="+mn-lt"/>
              </a:rPr>
              <a:t>a noble family, which </a:t>
            </a:r>
            <a:r>
              <a:rPr lang="en-GB" sz="2600" i="1" dirty="0" smtClean="0">
                <a:latin typeface="+mn-lt"/>
              </a:rPr>
              <a:t>means </a:t>
            </a:r>
            <a:r>
              <a:rPr lang="en-GB" sz="2600" i="1" dirty="0">
                <a:latin typeface="+mn-lt"/>
              </a:rPr>
              <a:t>they were wealthy and important in Verona’s society. The Capulet a</a:t>
            </a:r>
            <a:r>
              <a:rPr lang="en-GB" sz="2600" i="1" dirty="0" smtClean="0">
                <a:latin typeface="+mn-lt"/>
              </a:rPr>
              <a:t>re </a:t>
            </a:r>
            <a:r>
              <a:rPr lang="en-GB" sz="2600" i="1" dirty="0">
                <a:latin typeface="+mn-lt"/>
              </a:rPr>
              <a:t>ruthless and </a:t>
            </a:r>
            <a:r>
              <a:rPr lang="en-GB" sz="2600" i="1" dirty="0" smtClean="0">
                <a:latin typeface="+mn-lt"/>
              </a:rPr>
              <a:t>like things </a:t>
            </a:r>
            <a:r>
              <a:rPr lang="en-GB" sz="2600" i="1" dirty="0">
                <a:latin typeface="+mn-lt"/>
              </a:rPr>
              <a:t>to be done their </a:t>
            </a:r>
            <a:r>
              <a:rPr lang="en-GB" sz="2600" i="1" dirty="0" smtClean="0">
                <a:latin typeface="+mn-lt"/>
              </a:rPr>
              <a:t>way</a:t>
            </a:r>
            <a:endParaRPr lang="en-GB" sz="2600" i="1" dirty="0">
              <a:latin typeface="+mn-lt"/>
            </a:endParaRPr>
          </a:p>
        </p:txBody>
      </p:sp>
      <p:sp>
        <p:nvSpPr>
          <p:cNvPr id="6149" name="CasellaDiTesto 6"/>
          <p:cNvSpPr txBox="1">
            <a:spLocks noChangeArrowheads="1"/>
          </p:cNvSpPr>
          <p:nvPr/>
        </p:nvSpPr>
        <p:spPr bwMode="auto">
          <a:xfrm>
            <a:off x="5737442" y="6141676"/>
            <a:ext cx="1943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US" sz="2000" b="1" i="1" dirty="0">
                <a:solidFill>
                  <a:schemeClr val="bg1"/>
                </a:solidFill>
                <a:latin typeface="+mn-lt"/>
              </a:rPr>
              <a:t>Lord and Lady Capulet</a:t>
            </a:r>
            <a:endParaRPr lang="en-GB" sz="2000" b="1" dirty="0">
              <a:solidFill>
                <a:schemeClr val="bg1"/>
              </a:solidFill>
              <a:latin typeface="+mn-lt"/>
            </a:endParaRPr>
          </a:p>
        </p:txBody>
      </p:sp>
      <p:sp>
        <p:nvSpPr>
          <p:cNvPr id="6150" name="CasellaDiTesto 7"/>
          <p:cNvSpPr txBox="1">
            <a:spLocks noChangeArrowheads="1"/>
          </p:cNvSpPr>
          <p:nvPr/>
        </p:nvSpPr>
        <p:spPr bwMode="auto">
          <a:xfrm>
            <a:off x="3779838" y="2420938"/>
            <a:ext cx="1655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GB" sz="2000" b="1" i="1" dirty="0">
                <a:latin typeface="+mn-lt"/>
              </a:rPr>
              <a:t>Juliet Capulet</a:t>
            </a:r>
            <a:endParaRPr lang="en-GB" sz="2000" b="1" dirty="0">
              <a:latin typeface="+mn-lt"/>
            </a:endParaRPr>
          </a:p>
        </p:txBody>
      </p:sp>
      <p:sp>
        <p:nvSpPr>
          <p:cNvPr id="6151" name="CasellaDiTesto 8"/>
          <p:cNvSpPr txBox="1">
            <a:spLocks noChangeArrowheads="1"/>
          </p:cNvSpPr>
          <p:nvPr/>
        </p:nvSpPr>
        <p:spPr bwMode="auto">
          <a:xfrm>
            <a:off x="2124075" y="2917825"/>
            <a:ext cx="1439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eaLnBrk="1" hangingPunct="1"/>
            <a:r>
              <a:rPr lang="en-GB" sz="2000" b="1" i="1">
                <a:latin typeface="+mn-lt"/>
              </a:rPr>
              <a:t>Tybalt </a:t>
            </a:r>
          </a:p>
          <a:p>
            <a:pPr eaLnBrk="1" hangingPunct="1"/>
            <a:r>
              <a:rPr lang="en-GB" sz="2000" b="1" i="1">
                <a:latin typeface="+mn-lt"/>
              </a:rPr>
              <a:t>Juliet’s Cousin</a:t>
            </a:r>
            <a:endParaRPr lang="it-IT" sz="2000" b="1" i="1">
              <a:latin typeface="+mn-lt"/>
            </a:endParaRPr>
          </a:p>
        </p:txBody>
      </p:sp>
      <p:pic>
        <p:nvPicPr>
          <p:cNvPr id="6152" name="Picture 4" descr="E:\Romeo and Juliet\RomeoJulietbyAnnieLeibovitz2-cropt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2924175"/>
            <a:ext cx="129540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7" descr="E:\Romeo and Juliet\scena del duello-crop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022600"/>
            <a:ext cx="131445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tangolo 14"/>
          <p:cNvSpPr/>
          <p:nvPr/>
        </p:nvSpPr>
        <p:spPr>
          <a:xfrm>
            <a:off x="684213" y="2924175"/>
            <a:ext cx="1439862" cy="2160588"/>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sp>
        <p:nvSpPr>
          <p:cNvPr id="16" name="Rettangolo 15"/>
          <p:cNvSpPr/>
          <p:nvPr/>
        </p:nvSpPr>
        <p:spPr>
          <a:xfrm>
            <a:off x="7019925" y="2924175"/>
            <a:ext cx="1512888" cy="2089150"/>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sp>
        <p:nvSpPr>
          <p:cNvPr id="17" name="Rettangolo 16"/>
          <p:cNvSpPr/>
          <p:nvPr/>
        </p:nvSpPr>
        <p:spPr>
          <a:xfrm>
            <a:off x="3851275" y="2852738"/>
            <a:ext cx="1441450" cy="2160587"/>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pic>
        <p:nvPicPr>
          <p:cNvPr id="6157" name="Picture 14" descr="D:\Text\Romeo and Juliet\RomeoJulietbyAnnieLeibovitz2UFTIK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1050" y="2997200"/>
            <a:ext cx="132873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ttangolo 18"/>
          <p:cNvSpPr/>
          <p:nvPr/>
        </p:nvSpPr>
        <p:spPr>
          <a:xfrm>
            <a:off x="3203575" y="5229225"/>
            <a:ext cx="2520950" cy="1439863"/>
          </a:xfrm>
          <a:prstGeom prst="rect">
            <a:avLst/>
          </a:prstGeom>
          <a:noFill/>
          <a:ln w="190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tx1"/>
              </a:solidFill>
            </a:endParaRPr>
          </a:p>
        </p:txBody>
      </p:sp>
      <p:pic>
        <p:nvPicPr>
          <p:cNvPr id="6160" name="Picture 17" descr="D:\Text\Romeo and Juliet\tudors_303_016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3588" y="5300663"/>
            <a:ext cx="2347912"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1" name="CasellaDiTesto 20"/>
          <p:cNvSpPr txBox="1">
            <a:spLocks noChangeArrowheads="1"/>
          </p:cNvSpPr>
          <p:nvPr/>
        </p:nvSpPr>
        <p:spPr bwMode="auto">
          <a:xfrm>
            <a:off x="1344324" y="6171838"/>
            <a:ext cx="1871662"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ce Script MT" pitchFamily="66" charset="0"/>
              </a:defRPr>
            </a:lvl1pPr>
            <a:lvl2pPr marL="742950" indent="-285750" eaLnBrk="0" hangingPunct="0">
              <a:defRPr>
                <a:solidFill>
                  <a:schemeClr val="tx1"/>
                </a:solidFill>
                <a:latin typeface="Palace Script MT" pitchFamily="66" charset="0"/>
              </a:defRPr>
            </a:lvl2pPr>
            <a:lvl3pPr marL="1143000" indent="-228600" eaLnBrk="0" hangingPunct="0">
              <a:defRPr>
                <a:solidFill>
                  <a:schemeClr val="tx1"/>
                </a:solidFill>
                <a:latin typeface="Palace Script MT" pitchFamily="66" charset="0"/>
              </a:defRPr>
            </a:lvl3pPr>
            <a:lvl4pPr marL="1600200" indent="-228600" eaLnBrk="0" hangingPunct="0">
              <a:defRPr>
                <a:solidFill>
                  <a:schemeClr val="tx1"/>
                </a:solidFill>
                <a:latin typeface="Palace Script MT" pitchFamily="66" charset="0"/>
              </a:defRPr>
            </a:lvl4pPr>
            <a:lvl5pPr marL="2057400" indent="-228600" eaLnBrk="0" hangingPunct="0">
              <a:defRPr>
                <a:solidFill>
                  <a:schemeClr val="tx1"/>
                </a:solidFill>
                <a:latin typeface="Palace Script MT" pitchFamily="66" charset="0"/>
              </a:defRPr>
            </a:lvl5pPr>
            <a:lvl6pPr marL="2514600" indent="-228600" eaLnBrk="0" fontAlgn="base" hangingPunct="0">
              <a:spcBef>
                <a:spcPct val="0"/>
              </a:spcBef>
              <a:spcAft>
                <a:spcPct val="0"/>
              </a:spcAft>
              <a:defRPr>
                <a:solidFill>
                  <a:schemeClr val="tx1"/>
                </a:solidFill>
                <a:latin typeface="Palace Script MT" pitchFamily="66" charset="0"/>
              </a:defRPr>
            </a:lvl6pPr>
            <a:lvl7pPr marL="2971800" indent="-228600" eaLnBrk="0" fontAlgn="base" hangingPunct="0">
              <a:spcBef>
                <a:spcPct val="0"/>
              </a:spcBef>
              <a:spcAft>
                <a:spcPct val="0"/>
              </a:spcAft>
              <a:defRPr>
                <a:solidFill>
                  <a:schemeClr val="tx1"/>
                </a:solidFill>
                <a:latin typeface="Palace Script MT" pitchFamily="66" charset="0"/>
              </a:defRPr>
            </a:lvl7pPr>
            <a:lvl8pPr marL="3429000" indent="-228600" eaLnBrk="0" fontAlgn="base" hangingPunct="0">
              <a:spcBef>
                <a:spcPct val="0"/>
              </a:spcBef>
              <a:spcAft>
                <a:spcPct val="0"/>
              </a:spcAft>
              <a:defRPr>
                <a:solidFill>
                  <a:schemeClr val="tx1"/>
                </a:solidFill>
                <a:latin typeface="Palace Script MT" pitchFamily="66" charset="0"/>
              </a:defRPr>
            </a:lvl8pPr>
            <a:lvl9pPr marL="3886200" indent="-228600" eaLnBrk="0" fontAlgn="base" hangingPunct="0">
              <a:spcBef>
                <a:spcPct val="0"/>
              </a:spcBef>
              <a:spcAft>
                <a:spcPct val="0"/>
              </a:spcAft>
              <a:defRPr>
                <a:solidFill>
                  <a:schemeClr val="tx1"/>
                </a:solidFill>
                <a:latin typeface="Palace Script MT" pitchFamily="66" charset="0"/>
              </a:defRPr>
            </a:lvl9pPr>
          </a:lstStyle>
          <a:p>
            <a:pPr algn="r" eaLnBrk="1" hangingPunct="1"/>
            <a:r>
              <a:rPr lang="en-US" sz="2000" b="1" i="1" dirty="0">
                <a:solidFill>
                  <a:schemeClr val="bg1"/>
                </a:solidFill>
                <a:latin typeface="+mn-lt"/>
              </a:rPr>
              <a:t>Juliet’s parents </a:t>
            </a:r>
          </a:p>
          <a:p>
            <a:pPr eaLnBrk="1" hangingPunct="1"/>
            <a:endParaRPr lang="en-GB" b="1" dirty="0">
              <a:solidFill>
                <a:schemeClr val="bg1"/>
              </a:solidFill>
              <a:latin typeface="+mn-lt"/>
            </a:endParaRPr>
          </a:p>
        </p:txBody>
      </p:sp>
    </p:spTree>
    <p:extLst>
      <p:ext uri="{BB962C8B-B14F-4D97-AF65-F5344CB8AC3E}">
        <p14:creationId xmlns:p14="http://schemas.microsoft.com/office/powerpoint/2010/main" val="2406598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2000" fill="hold"/>
                                        <p:tgtEl>
                                          <p:spTgt spid="6148"/>
                                        </p:tgtEl>
                                        <p:attrNameLst>
                                          <p:attrName>ppt_w</p:attrName>
                                        </p:attrNameLst>
                                      </p:cBhvr>
                                      <p:tavLst>
                                        <p:tav tm="0">
                                          <p:val>
                                            <p:strVal val="#ppt_w*0.70"/>
                                          </p:val>
                                        </p:tav>
                                        <p:tav tm="100000">
                                          <p:val>
                                            <p:strVal val="#ppt_w"/>
                                          </p:val>
                                        </p:tav>
                                      </p:tavLst>
                                    </p:anim>
                                    <p:anim calcmode="lin" valueType="num">
                                      <p:cBhvr>
                                        <p:cTn id="8" dur="2000" fill="hold"/>
                                        <p:tgtEl>
                                          <p:spTgt spid="6148"/>
                                        </p:tgtEl>
                                        <p:attrNameLst>
                                          <p:attrName>ppt_h</p:attrName>
                                        </p:attrNameLst>
                                      </p:cBhvr>
                                      <p:tavLst>
                                        <p:tav tm="0">
                                          <p:val>
                                            <p:strVal val="#ppt_h"/>
                                          </p:val>
                                        </p:tav>
                                        <p:tav tm="100000">
                                          <p:val>
                                            <p:strVal val="#ppt_h"/>
                                          </p:val>
                                        </p:tav>
                                      </p:tavLst>
                                    </p:anim>
                                    <p:animEffect transition="in" filter="fade">
                                      <p:cBhvr>
                                        <p:cTn id="9" dur="2000"/>
                                        <p:tgtEl>
                                          <p:spTgt spid="6148"/>
                                        </p:tgtEl>
                                      </p:cBhvr>
                                    </p:animEffect>
                                  </p:childTnLst>
                                </p:cTn>
                              </p:par>
                            </p:childTnLst>
                          </p:cTn>
                        </p:par>
                        <p:par>
                          <p:cTn id="10" fill="hold" nodeType="afterGroup">
                            <p:stCondLst>
                              <p:cond delay="2000"/>
                            </p:stCondLst>
                            <p:childTnLst>
                              <p:par>
                                <p:cTn id="11" presetID="53" presetClass="entr" presetSubtype="0" fill="hold" nodeType="afterEffect">
                                  <p:stCondLst>
                                    <p:cond delay="0"/>
                                  </p:stCondLst>
                                  <p:childTnLst>
                                    <p:set>
                                      <p:cBhvr>
                                        <p:cTn id="12" dur="1" fill="hold">
                                          <p:stCondLst>
                                            <p:cond delay="0"/>
                                          </p:stCondLst>
                                        </p:cTn>
                                        <p:tgtEl>
                                          <p:spTgt spid="6153"/>
                                        </p:tgtEl>
                                        <p:attrNameLst>
                                          <p:attrName>style.visibility</p:attrName>
                                        </p:attrNameLst>
                                      </p:cBhvr>
                                      <p:to>
                                        <p:strVal val="visible"/>
                                      </p:to>
                                    </p:set>
                                    <p:anim calcmode="lin" valueType="num">
                                      <p:cBhvr>
                                        <p:cTn id="13" dur="2000" fill="hold"/>
                                        <p:tgtEl>
                                          <p:spTgt spid="6153"/>
                                        </p:tgtEl>
                                        <p:attrNameLst>
                                          <p:attrName>ppt_w</p:attrName>
                                        </p:attrNameLst>
                                      </p:cBhvr>
                                      <p:tavLst>
                                        <p:tav tm="0">
                                          <p:val>
                                            <p:fltVal val="0"/>
                                          </p:val>
                                        </p:tav>
                                        <p:tav tm="100000">
                                          <p:val>
                                            <p:strVal val="#ppt_w"/>
                                          </p:val>
                                        </p:tav>
                                      </p:tavLst>
                                    </p:anim>
                                    <p:anim calcmode="lin" valueType="num">
                                      <p:cBhvr>
                                        <p:cTn id="14" dur="2000" fill="hold"/>
                                        <p:tgtEl>
                                          <p:spTgt spid="6153"/>
                                        </p:tgtEl>
                                        <p:attrNameLst>
                                          <p:attrName>ppt_h</p:attrName>
                                        </p:attrNameLst>
                                      </p:cBhvr>
                                      <p:tavLst>
                                        <p:tav tm="0">
                                          <p:val>
                                            <p:fltVal val="0"/>
                                          </p:val>
                                        </p:tav>
                                        <p:tav tm="100000">
                                          <p:val>
                                            <p:strVal val="#ppt_h"/>
                                          </p:val>
                                        </p:tav>
                                      </p:tavLst>
                                    </p:anim>
                                    <p:animEffect transition="in" filter="fade">
                                      <p:cBhvr>
                                        <p:cTn id="15" dur="2000"/>
                                        <p:tgtEl>
                                          <p:spTgt spid="6153"/>
                                        </p:tgtEl>
                                      </p:cBhvr>
                                    </p:animEffect>
                                  </p:childTnLst>
                                </p:cTn>
                              </p:par>
                              <p:par>
                                <p:cTn id="16" presetID="53"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000" fill="hold"/>
                                        <p:tgtEl>
                                          <p:spTgt spid="15"/>
                                        </p:tgtEl>
                                        <p:attrNameLst>
                                          <p:attrName>ppt_w</p:attrName>
                                        </p:attrNameLst>
                                      </p:cBhvr>
                                      <p:tavLst>
                                        <p:tav tm="0">
                                          <p:val>
                                            <p:fltVal val="0"/>
                                          </p:val>
                                        </p:tav>
                                        <p:tav tm="100000">
                                          <p:val>
                                            <p:strVal val="#ppt_w"/>
                                          </p:val>
                                        </p:tav>
                                      </p:tavLst>
                                    </p:anim>
                                    <p:anim calcmode="lin" valueType="num">
                                      <p:cBhvr>
                                        <p:cTn id="19" dur="2000" fill="hold"/>
                                        <p:tgtEl>
                                          <p:spTgt spid="15"/>
                                        </p:tgtEl>
                                        <p:attrNameLst>
                                          <p:attrName>ppt_h</p:attrName>
                                        </p:attrNameLst>
                                      </p:cBhvr>
                                      <p:tavLst>
                                        <p:tav tm="0">
                                          <p:val>
                                            <p:fltVal val="0"/>
                                          </p:val>
                                        </p:tav>
                                        <p:tav tm="100000">
                                          <p:val>
                                            <p:strVal val="#ppt_h"/>
                                          </p:val>
                                        </p:tav>
                                      </p:tavLst>
                                    </p:anim>
                                    <p:animEffect transition="in" filter="fade">
                                      <p:cBhvr>
                                        <p:cTn id="20" dur="2000"/>
                                        <p:tgtEl>
                                          <p:spTgt spid="15"/>
                                        </p:tgtEl>
                                      </p:cBhvr>
                                    </p:animEffect>
                                  </p:childTnLst>
                                </p:cTn>
                              </p:par>
                            </p:childTnLst>
                          </p:cTn>
                        </p:par>
                        <p:par>
                          <p:cTn id="21" fill="hold" nodeType="afterGroup">
                            <p:stCondLst>
                              <p:cond delay="4000"/>
                            </p:stCondLst>
                            <p:childTnLst>
                              <p:par>
                                <p:cTn id="22" presetID="53" presetClass="entr" presetSubtype="0" fill="hold" nodeType="afterEffect">
                                  <p:stCondLst>
                                    <p:cond delay="0"/>
                                  </p:stCondLst>
                                  <p:childTnLst>
                                    <p:set>
                                      <p:cBhvr>
                                        <p:cTn id="23" dur="1" fill="hold">
                                          <p:stCondLst>
                                            <p:cond delay="0"/>
                                          </p:stCondLst>
                                        </p:cTn>
                                        <p:tgtEl>
                                          <p:spTgt spid="6152"/>
                                        </p:tgtEl>
                                        <p:attrNameLst>
                                          <p:attrName>style.visibility</p:attrName>
                                        </p:attrNameLst>
                                      </p:cBhvr>
                                      <p:to>
                                        <p:strVal val="visible"/>
                                      </p:to>
                                    </p:set>
                                    <p:anim calcmode="lin" valueType="num">
                                      <p:cBhvr>
                                        <p:cTn id="24" dur="2000" fill="hold"/>
                                        <p:tgtEl>
                                          <p:spTgt spid="6152"/>
                                        </p:tgtEl>
                                        <p:attrNameLst>
                                          <p:attrName>ppt_w</p:attrName>
                                        </p:attrNameLst>
                                      </p:cBhvr>
                                      <p:tavLst>
                                        <p:tav tm="0">
                                          <p:val>
                                            <p:fltVal val="0"/>
                                          </p:val>
                                        </p:tav>
                                        <p:tav tm="100000">
                                          <p:val>
                                            <p:strVal val="#ppt_w"/>
                                          </p:val>
                                        </p:tav>
                                      </p:tavLst>
                                    </p:anim>
                                    <p:anim calcmode="lin" valueType="num">
                                      <p:cBhvr>
                                        <p:cTn id="25" dur="2000" fill="hold"/>
                                        <p:tgtEl>
                                          <p:spTgt spid="6152"/>
                                        </p:tgtEl>
                                        <p:attrNameLst>
                                          <p:attrName>ppt_h</p:attrName>
                                        </p:attrNameLst>
                                      </p:cBhvr>
                                      <p:tavLst>
                                        <p:tav tm="0">
                                          <p:val>
                                            <p:fltVal val="0"/>
                                          </p:val>
                                        </p:tav>
                                        <p:tav tm="100000">
                                          <p:val>
                                            <p:strVal val="#ppt_h"/>
                                          </p:val>
                                        </p:tav>
                                      </p:tavLst>
                                    </p:anim>
                                    <p:animEffect transition="in" filter="fade">
                                      <p:cBhvr>
                                        <p:cTn id="26" dur="2000"/>
                                        <p:tgtEl>
                                          <p:spTgt spid="6152"/>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2000" fill="hold"/>
                                        <p:tgtEl>
                                          <p:spTgt spid="17"/>
                                        </p:tgtEl>
                                        <p:attrNameLst>
                                          <p:attrName>ppt_w</p:attrName>
                                        </p:attrNameLst>
                                      </p:cBhvr>
                                      <p:tavLst>
                                        <p:tav tm="0">
                                          <p:val>
                                            <p:fltVal val="0"/>
                                          </p:val>
                                        </p:tav>
                                        <p:tav tm="100000">
                                          <p:val>
                                            <p:strVal val="#ppt_w"/>
                                          </p:val>
                                        </p:tav>
                                      </p:tavLst>
                                    </p:anim>
                                    <p:anim calcmode="lin" valueType="num">
                                      <p:cBhvr>
                                        <p:cTn id="30" dur="2000" fill="hold"/>
                                        <p:tgtEl>
                                          <p:spTgt spid="17"/>
                                        </p:tgtEl>
                                        <p:attrNameLst>
                                          <p:attrName>ppt_h</p:attrName>
                                        </p:attrNameLst>
                                      </p:cBhvr>
                                      <p:tavLst>
                                        <p:tav tm="0">
                                          <p:val>
                                            <p:fltVal val="0"/>
                                          </p:val>
                                        </p:tav>
                                        <p:tav tm="100000">
                                          <p:val>
                                            <p:strVal val="#ppt_h"/>
                                          </p:val>
                                        </p:tav>
                                      </p:tavLst>
                                    </p:anim>
                                    <p:animEffect transition="in" filter="fade">
                                      <p:cBhvr>
                                        <p:cTn id="31" dur="2000"/>
                                        <p:tgtEl>
                                          <p:spTgt spid="17"/>
                                        </p:tgtEl>
                                      </p:cBhvr>
                                    </p:animEffect>
                                  </p:childTnLst>
                                </p:cTn>
                              </p:par>
                            </p:childTnLst>
                          </p:cTn>
                        </p:par>
                        <p:par>
                          <p:cTn id="32" fill="hold" nodeType="afterGroup">
                            <p:stCondLst>
                              <p:cond delay="6000"/>
                            </p:stCondLst>
                            <p:childTnLst>
                              <p:par>
                                <p:cTn id="33" presetID="53" presetClass="entr" presetSubtype="0" fill="hold" nodeType="afterEffect">
                                  <p:stCondLst>
                                    <p:cond delay="0"/>
                                  </p:stCondLst>
                                  <p:childTnLst>
                                    <p:set>
                                      <p:cBhvr>
                                        <p:cTn id="34" dur="1" fill="hold">
                                          <p:stCondLst>
                                            <p:cond delay="0"/>
                                          </p:stCondLst>
                                        </p:cTn>
                                        <p:tgtEl>
                                          <p:spTgt spid="6157"/>
                                        </p:tgtEl>
                                        <p:attrNameLst>
                                          <p:attrName>style.visibility</p:attrName>
                                        </p:attrNameLst>
                                      </p:cBhvr>
                                      <p:to>
                                        <p:strVal val="visible"/>
                                      </p:to>
                                    </p:set>
                                    <p:anim calcmode="lin" valueType="num">
                                      <p:cBhvr>
                                        <p:cTn id="35" dur="2000" fill="hold"/>
                                        <p:tgtEl>
                                          <p:spTgt spid="6157"/>
                                        </p:tgtEl>
                                        <p:attrNameLst>
                                          <p:attrName>ppt_w</p:attrName>
                                        </p:attrNameLst>
                                      </p:cBhvr>
                                      <p:tavLst>
                                        <p:tav tm="0">
                                          <p:val>
                                            <p:fltVal val="0"/>
                                          </p:val>
                                        </p:tav>
                                        <p:tav tm="100000">
                                          <p:val>
                                            <p:strVal val="#ppt_w"/>
                                          </p:val>
                                        </p:tav>
                                      </p:tavLst>
                                    </p:anim>
                                    <p:anim calcmode="lin" valueType="num">
                                      <p:cBhvr>
                                        <p:cTn id="36" dur="2000" fill="hold"/>
                                        <p:tgtEl>
                                          <p:spTgt spid="6157"/>
                                        </p:tgtEl>
                                        <p:attrNameLst>
                                          <p:attrName>ppt_h</p:attrName>
                                        </p:attrNameLst>
                                      </p:cBhvr>
                                      <p:tavLst>
                                        <p:tav tm="0">
                                          <p:val>
                                            <p:fltVal val="0"/>
                                          </p:val>
                                        </p:tav>
                                        <p:tav tm="100000">
                                          <p:val>
                                            <p:strVal val="#ppt_h"/>
                                          </p:val>
                                        </p:tav>
                                      </p:tavLst>
                                    </p:anim>
                                    <p:animEffect transition="in" filter="fade">
                                      <p:cBhvr>
                                        <p:cTn id="37" dur="2000"/>
                                        <p:tgtEl>
                                          <p:spTgt spid="6157"/>
                                        </p:tgtEl>
                                      </p:cBhvr>
                                    </p:animEffect>
                                  </p:childTnLst>
                                </p:cTn>
                              </p:par>
                              <p:par>
                                <p:cTn id="38" presetID="53"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2000" fill="hold"/>
                                        <p:tgtEl>
                                          <p:spTgt spid="16"/>
                                        </p:tgtEl>
                                        <p:attrNameLst>
                                          <p:attrName>ppt_w</p:attrName>
                                        </p:attrNameLst>
                                      </p:cBhvr>
                                      <p:tavLst>
                                        <p:tav tm="0">
                                          <p:val>
                                            <p:fltVal val="0"/>
                                          </p:val>
                                        </p:tav>
                                        <p:tav tm="100000">
                                          <p:val>
                                            <p:strVal val="#ppt_w"/>
                                          </p:val>
                                        </p:tav>
                                      </p:tavLst>
                                    </p:anim>
                                    <p:anim calcmode="lin" valueType="num">
                                      <p:cBhvr>
                                        <p:cTn id="41" dur="2000" fill="hold"/>
                                        <p:tgtEl>
                                          <p:spTgt spid="16"/>
                                        </p:tgtEl>
                                        <p:attrNameLst>
                                          <p:attrName>ppt_h</p:attrName>
                                        </p:attrNameLst>
                                      </p:cBhvr>
                                      <p:tavLst>
                                        <p:tav tm="0">
                                          <p:val>
                                            <p:fltVal val="0"/>
                                          </p:val>
                                        </p:tav>
                                        <p:tav tm="100000">
                                          <p:val>
                                            <p:strVal val="#ppt_h"/>
                                          </p:val>
                                        </p:tav>
                                      </p:tavLst>
                                    </p:anim>
                                    <p:animEffect transition="in" filter="fade">
                                      <p:cBhvr>
                                        <p:cTn id="42" dur="2000"/>
                                        <p:tgtEl>
                                          <p:spTgt spid="16"/>
                                        </p:tgtEl>
                                      </p:cBhvr>
                                    </p:animEffect>
                                  </p:childTnLst>
                                </p:cTn>
                              </p:par>
                            </p:childTnLst>
                          </p:cTn>
                        </p:par>
                        <p:par>
                          <p:cTn id="43" fill="hold" nodeType="afterGroup">
                            <p:stCondLst>
                              <p:cond delay="8000"/>
                            </p:stCondLst>
                            <p:childTnLst>
                              <p:par>
                                <p:cTn id="44" presetID="53" presetClass="entr" presetSubtype="0" fill="hold" nodeType="afterEffect">
                                  <p:stCondLst>
                                    <p:cond delay="0"/>
                                  </p:stCondLst>
                                  <p:childTnLst>
                                    <p:set>
                                      <p:cBhvr>
                                        <p:cTn id="45" dur="1" fill="hold">
                                          <p:stCondLst>
                                            <p:cond delay="0"/>
                                          </p:stCondLst>
                                        </p:cTn>
                                        <p:tgtEl>
                                          <p:spTgt spid="6160"/>
                                        </p:tgtEl>
                                        <p:attrNameLst>
                                          <p:attrName>style.visibility</p:attrName>
                                        </p:attrNameLst>
                                      </p:cBhvr>
                                      <p:to>
                                        <p:strVal val="visible"/>
                                      </p:to>
                                    </p:set>
                                    <p:anim calcmode="lin" valueType="num">
                                      <p:cBhvr>
                                        <p:cTn id="46" dur="2000" fill="hold"/>
                                        <p:tgtEl>
                                          <p:spTgt spid="6160"/>
                                        </p:tgtEl>
                                        <p:attrNameLst>
                                          <p:attrName>ppt_w</p:attrName>
                                        </p:attrNameLst>
                                      </p:cBhvr>
                                      <p:tavLst>
                                        <p:tav tm="0">
                                          <p:val>
                                            <p:fltVal val="0"/>
                                          </p:val>
                                        </p:tav>
                                        <p:tav tm="100000">
                                          <p:val>
                                            <p:strVal val="#ppt_w"/>
                                          </p:val>
                                        </p:tav>
                                      </p:tavLst>
                                    </p:anim>
                                    <p:anim calcmode="lin" valueType="num">
                                      <p:cBhvr>
                                        <p:cTn id="47" dur="2000" fill="hold"/>
                                        <p:tgtEl>
                                          <p:spTgt spid="6160"/>
                                        </p:tgtEl>
                                        <p:attrNameLst>
                                          <p:attrName>ppt_h</p:attrName>
                                        </p:attrNameLst>
                                      </p:cBhvr>
                                      <p:tavLst>
                                        <p:tav tm="0">
                                          <p:val>
                                            <p:fltVal val="0"/>
                                          </p:val>
                                        </p:tav>
                                        <p:tav tm="100000">
                                          <p:val>
                                            <p:strVal val="#ppt_h"/>
                                          </p:val>
                                        </p:tav>
                                      </p:tavLst>
                                    </p:anim>
                                    <p:animEffect transition="in" filter="fade">
                                      <p:cBhvr>
                                        <p:cTn id="48" dur="2000"/>
                                        <p:tgtEl>
                                          <p:spTgt spid="6160"/>
                                        </p:tgtEl>
                                      </p:cBhvr>
                                    </p:animEffect>
                                  </p:childTnLst>
                                </p:cTn>
                              </p:par>
                              <p:par>
                                <p:cTn id="49" presetID="53"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2000" fill="hold"/>
                                        <p:tgtEl>
                                          <p:spTgt spid="19"/>
                                        </p:tgtEl>
                                        <p:attrNameLst>
                                          <p:attrName>ppt_w</p:attrName>
                                        </p:attrNameLst>
                                      </p:cBhvr>
                                      <p:tavLst>
                                        <p:tav tm="0">
                                          <p:val>
                                            <p:fltVal val="0"/>
                                          </p:val>
                                        </p:tav>
                                        <p:tav tm="100000">
                                          <p:val>
                                            <p:strVal val="#ppt_w"/>
                                          </p:val>
                                        </p:tav>
                                      </p:tavLst>
                                    </p:anim>
                                    <p:anim calcmode="lin" valueType="num">
                                      <p:cBhvr>
                                        <p:cTn id="52" dur="2000" fill="hold"/>
                                        <p:tgtEl>
                                          <p:spTgt spid="19"/>
                                        </p:tgtEl>
                                        <p:attrNameLst>
                                          <p:attrName>ppt_h</p:attrName>
                                        </p:attrNameLst>
                                      </p:cBhvr>
                                      <p:tavLst>
                                        <p:tav tm="0">
                                          <p:val>
                                            <p:fltVal val="0"/>
                                          </p:val>
                                        </p:tav>
                                        <p:tav tm="100000">
                                          <p:val>
                                            <p:strVal val="#ppt_h"/>
                                          </p:val>
                                        </p:tav>
                                      </p:tavLst>
                                    </p:anim>
                                    <p:animEffect transition="in" filter="fade">
                                      <p:cBhvr>
                                        <p:cTn id="53" dur="2000"/>
                                        <p:tgtEl>
                                          <p:spTgt spid="19"/>
                                        </p:tgtEl>
                                      </p:cBhvr>
                                    </p:animEffect>
                                  </p:childTnLst>
                                </p:cTn>
                              </p:par>
                            </p:childTnLst>
                          </p:cTn>
                        </p:par>
                        <p:par>
                          <p:cTn id="54" fill="hold" nodeType="afterGroup">
                            <p:stCondLst>
                              <p:cond delay="10000"/>
                            </p:stCondLst>
                            <p:childTnLst>
                              <p:par>
                                <p:cTn id="55" presetID="18" presetClass="entr" presetSubtype="3" fill="hold" grpId="0" nodeType="afterEffect">
                                  <p:stCondLst>
                                    <p:cond delay="0"/>
                                  </p:stCondLst>
                                  <p:childTnLst>
                                    <p:set>
                                      <p:cBhvr>
                                        <p:cTn id="56" dur="1" fill="hold">
                                          <p:stCondLst>
                                            <p:cond delay="0"/>
                                          </p:stCondLst>
                                        </p:cTn>
                                        <p:tgtEl>
                                          <p:spTgt spid="6151"/>
                                        </p:tgtEl>
                                        <p:attrNameLst>
                                          <p:attrName>style.visibility</p:attrName>
                                        </p:attrNameLst>
                                      </p:cBhvr>
                                      <p:to>
                                        <p:strVal val="visible"/>
                                      </p:to>
                                    </p:set>
                                    <p:animEffect transition="in" filter="strips(upRight)">
                                      <p:cBhvr>
                                        <p:cTn id="57" dur="2000"/>
                                        <p:tgtEl>
                                          <p:spTgt spid="6151"/>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6150"/>
                                        </p:tgtEl>
                                        <p:attrNameLst>
                                          <p:attrName>style.visibility</p:attrName>
                                        </p:attrNameLst>
                                      </p:cBhvr>
                                      <p:to>
                                        <p:strVal val="visible"/>
                                      </p:to>
                                    </p:set>
                                    <p:animEffect transition="in" filter="strips(upRight)">
                                      <p:cBhvr>
                                        <p:cTn id="60" dur="2000"/>
                                        <p:tgtEl>
                                          <p:spTgt spid="6150"/>
                                        </p:tgtEl>
                                      </p:cBhvr>
                                    </p:animEffect>
                                  </p:childTnLst>
                                </p:cTn>
                              </p:par>
                              <p:par>
                                <p:cTn id="61" presetID="18" presetClass="entr" presetSubtype="3" fill="hold" grpId="0" nodeType="withEffect">
                                  <p:stCondLst>
                                    <p:cond delay="0"/>
                                  </p:stCondLst>
                                  <p:childTnLst>
                                    <p:set>
                                      <p:cBhvr>
                                        <p:cTn id="62" dur="1" fill="hold">
                                          <p:stCondLst>
                                            <p:cond delay="0"/>
                                          </p:stCondLst>
                                        </p:cTn>
                                        <p:tgtEl>
                                          <p:spTgt spid="6147"/>
                                        </p:tgtEl>
                                        <p:attrNameLst>
                                          <p:attrName>style.visibility</p:attrName>
                                        </p:attrNameLst>
                                      </p:cBhvr>
                                      <p:to>
                                        <p:strVal val="visible"/>
                                      </p:to>
                                    </p:set>
                                    <p:animEffect transition="in" filter="strips(upRight)">
                                      <p:cBhvr>
                                        <p:cTn id="63" dur="2000"/>
                                        <p:tgtEl>
                                          <p:spTgt spid="6147"/>
                                        </p:tgtEl>
                                      </p:cBhvr>
                                    </p:animEffect>
                                  </p:childTnLst>
                                </p:cTn>
                              </p:par>
                              <p:par>
                                <p:cTn id="64" presetID="18" presetClass="entr" presetSubtype="3" fill="hold" grpId="0" nodeType="withEffect">
                                  <p:stCondLst>
                                    <p:cond delay="0"/>
                                  </p:stCondLst>
                                  <p:childTnLst>
                                    <p:set>
                                      <p:cBhvr>
                                        <p:cTn id="65" dur="1" fill="hold">
                                          <p:stCondLst>
                                            <p:cond delay="0"/>
                                          </p:stCondLst>
                                        </p:cTn>
                                        <p:tgtEl>
                                          <p:spTgt spid="6161"/>
                                        </p:tgtEl>
                                        <p:attrNameLst>
                                          <p:attrName>style.visibility</p:attrName>
                                        </p:attrNameLst>
                                      </p:cBhvr>
                                      <p:to>
                                        <p:strVal val="visible"/>
                                      </p:to>
                                    </p:set>
                                    <p:animEffect transition="in" filter="strips(upRight)">
                                      <p:cBhvr>
                                        <p:cTn id="66" dur="2000"/>
                                        <p:tgtEl>
                                          <p:spTgt spid="6161"/>
                                        </p:tgtEl>
                                      </p:cBhvr>
                                    </p:animEffect>
                                  </p:childTnLst>
                                </p:cTn>
                              </p:par>
                              <p:par>
                                <p:cTn id="67" presetID="18" presetClass="entr" presetSubtype="3" fill="hold" grpId="0" nodeType="withEffect">
                                  <p:stCondLst>
                                    <p:cond delay="0"/>
                                  </p:stCondLst>
                                  <p:childTnLst>
                                    <p:set>
                                      <p:cBhvr>
                                        <p:cTn id="68" dur="1" fill="hold">
                                          <p:stCondLst>
                                            <p:cond delay="0"/>
                                          </p:stCondLst>
                                        </p:cTn>
                                        <p:tgtEl>
                                          <p:spTgt spid="6149"/>
                                        </p:tgtEl>
                                        <p:attrNameLst>
                                          <p:attrName>style.visibility</p:attrName>
                                        </p:attrNameLst>
                                      </p:cBhvr>
                                      <p:to>
                                        <p:strVal val="visible"/>
                                      </p:to>
                                    </p:set>
                                    <p:animEffect transition="in" filter="strips(upRight)">
                                      <p:cBhvr>
                                        <p:cTn id="69" dur="2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8" grpId="0"/>
      <p:bldP spid="6149" grpId="0"/>
      <p:bldP spid="6150" grpId="0"/>
      <p:bldP spid="6151" grpId="0"/>
      <p:bldP spid="15" grpId="0" animBg="1"/>
      <p:bldP spid="16" grpId="0" animBg="1"/>
      <p:bldP spid="17" grpId="0" animBg="1"/>
      <p:bldP spid="19" grpId="0" animBg="1"/>
      <p:bldP spid="6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 </a:t>
            </a:r>
            <a:r>
              <a:rPr lang="en-ZA" dirty="0" err="1" smtClean="0"/>
              <a:t>i</a:t>
            </a:r>
            <a:endParaRPr lang="en-GB" dirty="0"/>
          </a:p>
        </p:txBody>
      </p:sp>
      <p:sp>
        <p:nvSpPr>
          <p:cNvPr id="3" name="Content Placeholder 2"/>
          <p:cNvSpPr>
            <a:spLocks noGrp="1"/>
          </p:cNvSpPr>
          <p:nvPr>
            <p:ph idx="1"/>
          </p:nvPr>
        </p:nvSpPr>
        <p:spPr>
          <a:xfrm>
            <a:off x="1371600" y="2362200"/>
            <a:ext cx="6400800" cy="3048001"/>
          </a:xfrm>
        </p:spPr>
        <p:txBody>
          <a:bodyPr>
            <a:noAutofit/>
          </a:bodyPr>
          <a:lstStyle/>
          <a:p>
            <a:r>
              <a:rPr lang="en-US" sz="2200" dirty="0">
                <a:cs typeface="Arial" pitchFamily="34" charset="0"/>
              </a:rPr>
              <a:t>Shakespeare establishes an on-going feud </a:t>
            </a:r>
            <a:r>
              <a:rPr lang="en-US" sz="2200" dirty="0" smtClean="0">
                <a:cs typeface="Arial" pitchFamily="34" charset="0"/>
              </a:rPr>
              <a:t>between the </a:t>
            </a:r>
            <a:r>
              <a:rPr lang="en-US" sz="2200" dirty="0">
                <a:cs typeface="Arial" pitchFamily="34" charset="0"/>
              </a:rPr>
              <a:t>Montague and </a:t>
            </a:r>
            <a:r>
              <a:rPr lang="en-US" sz="2200" dirty="0" smtClean="0">
                <a:cs typeface="Arial" pitchFamily="34" charset="0"/>
              </a:rPr>
              <a:t>Capulet</a:t>
            </a:r>
            <a:r>
              <a:rPr lang="en-US" sz="2200" dirty="0">
                <a:cs typeface="Arial" pitchFamily="34" charset="0"/>
              </a:rPr>
              <a:t> </a:t>
            </a:r>
            <a:r>
              <a:rPr lang="en-US" sz="2200" dirty="0" smtClean="0">
                <a:cs typeface="Arial" pitchFamily="34" charset="0"/>
              </a:rPr>
              <a:t>family</a:t>
            </a:r>
            <a:endParaRPr lang="en-US" sz="2200" dirty="0">
              <a:cs typeface="Arial" pitchFamily="34" charset="0"/>
            </a:endParaRPr>
          </a:p>
          <a:p>
            <a:r>
              <a:rPr lang="en-US" sz="2200" dirty="0">
                <a:cs typeface="Arial" pitchFamily="34" charset="0"/>
              </a:rPr>
              <a:t>Juliet’s father decides that even though Juliet is only </a:t>
            </a:r>
            <a:r>
              <a:rPr lang="en-US" sz="2200" dirty="0" smtClean="0">
                <a:cs typeface="Arial" pitchFamily="34" charset="0"/>
              </a:rPr>
              <a:t>13 </a:t>
            </a:r>
            <a:r>
              <a:rPr lang="en-US" sz="2200" dirty="0">
                <a:cs typeface="Arial" pitchFamily="34" charset="0"/>
              </a:rPr>
              <a:t>it is time to find her a </a:t>
            </a:r>
            <a:r>
              <a:rPr lang="en-US" sz="2200" dirty="0" smtClean="0">
                <a:cs typeface="Arial" pitchFamily="34" charset="0"/>
              </a:rPr>
              <a:t>husband</a:t>
            </a:r>
            <a:endParaRPr lang="en-US" sz="2200" dirty="0">
              <a:cs typeface="Arial" pitchFamily="34" charset="0"/>
            </a:endParaRPr>
          </a:p>
          <a:p>
            <a:r>
              <a:rPr lang="en-US" sz="2200" dirty="0">
                <a:cs typeface="Arial" pitchFamily="34" charset="0"/>
              </a:rPr>
              <a:t>Romeo (a Montague) and </a:t>
            </a:r>
            <a:r>
              <a:rPr lang="en-US" sz="2200" dirty="0" smtClean="0">
                <a:cs typeface="Arial" pitchFamily="34" charset="0"/>
              </a:rPr>
              <a:t>Juliet (a </a:t>
            </a:r>
            <a:r>
              <a:rPr lang="en-US" sz="2200" dirty="0">
                <a:cs typeface="Arial" pitchFamily="34" charset="0"/>
              </a:rPr>
              <a:t>Capulet) meet and fall in </a:t>
            </a:r>
            <a:r>
              <a:rPr lang="en-US" sz="2200" dirty="0" smtClean="0">
                <a:cs typeface="Arial" pitchFamily="34" charset="0"/>
              </a:rPr>
              <a:t>love</a:t>
            </a:r>
            <a:endParaRPr lang="it-IT" sz="2200" dirty="0">
              <a:cs typeface="Arial" pitchFamily="34" charset="0"/>
            </a:endParaRPr>
          </a:p>
          <a:p>
            <a:endParaRPr lang="en-GB" sz="2200" dirty="0"/>
          </a:p>
        </p:txBody>
      </p:sp>
    </p:spTree>
    <p:extLst>
      <p:ext uri="{BB962C8B-B14F-4D97-AF65-F5344CB8AC3E}">
        <p14:creationId xmlns:p14="http://schemas.microsoft.com/office/powerpoint/2010/main" val="779095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 ii</a:t>
            </a:r>
            <a:endParaRPr lang="en-GB" dirty="0"/>
          </a:p>
        </p:txBody>
      </p:sp>
      <p:sp>
        <p:nvSpPr>
          <p:cNvPr id="3" name="Content Placeholder 2"/>
          <p:cNvSpPr>
            <a:spLocks noGrp="1"/>
          </p:cNvSpPr>
          <p:nvPr>
            <p:ph idx="1"/>
          </p:nvPr>
        </p:nvSpPr>
        <p:spPr>
          <a:xfrm>
            <a:off x="1371600" y="2438400"/>
            <a:ext cx="6400800" cy="3276601"/>
          </a:xfrm>
        </p:spPr>
        <p:txBody>
          <a:bodyPr>
            <a:noAutofit/>
          </a:bodyPr>
          <a:lstStyle/>
          <a:p>
            <a:r>
              <a:rPr lang="en-ZA" sz="2200" dirty="0" err="1" smtClean="0"/>
              <a:t>Capulets</a:t>
            </a:r>
            <a:r>
              <a:rPr lang="en-ZA" sz="2200" dirty="0" smtClean="0"/>
              <a:t> challenge </a:t>
            </a:r>
            <a:r>
              <a:rPr lang="en-ZA" sz="2200" dirty="0"/>
              <a:t>Romeo to a </a:t>
            </a:r>
            <a:r>
              <a:rPr lang="en-ZA" sz="2200" dirty="0" smtClean="0"/>
              <a:t>duel and Romeo’s </a:t>
            </a:r>
            <a:r>
              <a:rPr lang="en-ZA" sz="2200" dirty="0"/>
              <a:t>friends fear for his </a:t>
            </a:r>
            <a:r>
              <a:rPr lang="en-ZA" sz="2200" dirty="0" smtClean="0"/>
              <a:t>safety</a:t>
            </a:r>
            <a:endParaRPr lang="en-ZA" sz="2200" dirty="0"/>
          </a:p>
          <a:p>
            <a:r>
              <a:rPr lang="en-ZA" sz="2200" dirty="0"/>
              <a:t>Friar Laurence conspires with Romeo to arrange a secret </a:t>
            </a:r>
            <a:r>
              <a:rPr lang="en-ZA" sz="2200" dirty="0" smtClean="0"/>
              <a:t>marriage</a:t>
            </a:r>
            <a:endParaRPr lang="en-ZA" sz="2200" dirty="0"/>
          </a:p>
          <a:p>
            <a:r>
              <a:rPr lang="en-ZA" sz="2200" dirty="0"/>
              <a:t>By the end of Act </a:t>
            </a:r>
            <a:r>
              <a:rPr lang="en-ZA" sz="2200" dirty="0" smtClean="0"/>
              <a:t>II… Romeo </a:t>
            </a:r>
            <a:r>
              <a:rPr lang="en-ZA" sz="2200" dirty="0"/>
              <a:t>and Juliet are </a:t>
            </a:r>
            <a:r>
              <a:rPr lang="en-ZA" sz="2200" dirty="0" smtClean="0"/>
              <a:t>married!</a:t>
            </a:r>
            <a:endParaRPr lang="en-ZA" sz="2200" dirty="0"/>
          </a:p>
          <a:p>
            <a:endParaRPr lang="en-GB" sz="2200" dirty="0"/>
          </a:p>
        </p:txBody>
      </p:sp>
    </p:spTree>
    <p:extLst>
      <p:ext uri="{BB962C8B-B14F-4D97-AF65-F5344CB8AC3E}">
        <p14:creationId xmlns:p14="http://schemas.microsoft.com/office/powerpoint/2010/main" val="2506770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 iii</a:t>
            </a:r>
            <a:endParaRPr lang="en-GB" dirty="0"/>
          </a:p>
        </p:txBody>
      </p:sp>
      <p:sp>
        <p:nvSpPr>
          <p:cNvPr id="3" name="Content Placeholder 2"/>
          <p:cNvSpPr>
            <a:spLocks noGrp="1"/>
          </p:cNvSpPr>
          <p:nvPr>
            <p:ph idx="1"/>
          </p:nvPr>
        </p:nvSpPr>
        <p:spPr>
          <a:xfrm>
            <a:off x="1295400" y="2286000"/>
            <a:ext cx="6934200" cy="3352800"/>
          </a:xfrm>
        </p:spPr>
        <p:txBody>
          <a:bodyPr>
            <a:noAutofit/>
          </a:bodyPr>
          <a:lstStyle/>
          <a:p>
            <a:r>
              <a:rPr lang="en-US" sz="2100" dirty="0"/>
              <a:t>D</a:t>
            </a:r>
            <a:r>
              <a:rPr lang="en-US" sz="2100" dirty="0" smtClean="0"/>
              <a:t>uel </a:t>
            </a:r>
            <a:r>
              <a:rPr lang="en-US" sz="2100" dirty="0"/>
              <a:t>between Romeo and </a:t>
            </a:r>
            <a:r>
              <a:rPr lang="en-US" sz="2100" dirty="0" err="1"/>
              <a:t>Tybalt</a:t>
            </a:r>
            <a:r>
              <a:rPr lang="en-US" sz="2100" dirty="0"/>
              <a:t> </a:t>
            </a:r>
            <a:endParaRPr lang="en-US" sz="2100" dirty="0" smtClean="0"/>
          </a:p>
          <a:p>
            <a:r>
              <a:rPr lang="en-US" sz="2100" dirty="0" smtClean="0"/>
              <a:t>Romeo </a:t>
            </a:r>
            <a:r>
              <a:rPr lang="en-US" sz="2100" dirty="0"/>
              <a:t>kills </a:t>
            </a:r>
            <a:r>
              <a:rPr lang="en-US" sz="2100" dirty="0" err="1" smtClean="0"/>
              <a:t>Tybalt</a:t>
            </a:r>
            <a:endParaRPr lang="en-US" sz="2100" dirty="0"/>
          </a:p>
          <a:p>
            <a:r>
              <a:rPr lang="en-US" sz="2100" dirty="0" smtClean="0"/>
              <a:t>Romeo is banished from Verona</a:t>
            </a:r>
            <a:endParaRPr lang="en-US" sz="2100" dirty="0"/>
          </a:p>
          <a:p>
            <a:r>
              <a:rPr lang="en-US" sz="2100" dirty="0"/>
              <a:t>Juliet’s father announces that she shall wed Paris in 3 </a:t>
            </a:r>
            <a:r>
              <a:rPr lang="en-US" sz="2100" dirty="0" smtClean="0"/>
              <a:t>days</a:t>
            </a:r>
            <a:endParaRPr lang="en-US" sz="2100" dirty="0"/>
          </a:p>
          <a:p>
            <a:r>
              <a:rPr lang="en-US" sz="2100" dirty="0" smtClean="0"/>
              <a:t>Juliet seeks </a:t>
            </a:r>
            <a:r>
              <a:rPr lang="en-US" sz="2100" dirty="0"/>
              <a:t>the advice of Friar Laurence </a:t>
            </a:r>
            <a:r>
              <a:rPr lang="en-US" sz="2100" dirty="0" smtClean="0"/>
              <a:t>where, unbeknownst </a:t>
            </a:r>
            <a:r>
              <a:rPr lang="en-US" sz="2100" dirty="0"/>
              <a:t>to </a:t>
            </a:r>
            <a:r>
              <a:rPr lang="en-US" sz="2100" dirty="0" smtClean="0"/>
              <a:t>her, </a:t>
            </a:r>
            <a:r>
              <a:rPr lang="en-US" sz="2100" dirty="0"/>
              <a:t>Romeo is </a:t>
            </a:r>
            <a:r>
              <a:rPr lang="en-US" sz="2100" dirty="0" smtClean="0"/>
              <a:t>hiding</a:t>
            </a:r>
            <a:endParaRPr lang="it-IT" sz="2100" dirty="0"/>
          </a:p>
          <a:p>
            <a:endParaRPr lang="en-GB" sz="2100" dirty="0"/>
          </a:p>
        </p:txBody>
      </p:sp>
    </p:spTree>
    <p:extLst>
      <p:ext uri="{BB962C8B-B14F-4D97-AF65-F5344CB8AC3E}">
        <p14:creationId xmlns:p14="http://schemas.microsoft.com/office/powerpoint/2010/main" val="3552309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 iv</a:t>
            </a:r>
            <a:endParaRPr lang="en-GB" dirty="0"/>
          </a:p>
        </p:txBody>
      </p:sp>
      <p:sp>
        <p:nvSpPr>
          <p:cNvPr id="3" name="Content Placeholder 2"/>
          <p:cNvSpPr>
            <a:spLocks noGrp="1"/>
          </p:cNvSpPr>
          <p:nvPr>
            <p:ph idx="1"/>
          </p:nvPr>
        </p:nvSpPr>
        <p:spPr>
          <a:xfrm>
            <a:off x="914400" y="2209800"/>
            <a:ext cx="7315200" cy="3505200"/>
          </a:xfrm>
        </p:spPr>
        <p:txBody>
          <a:bodyPr>
            <a:noAutofit/>
          </a:bodyPr>
          <a:lstStyle/>
          <a:p>
            <a:pPr marL="342900" indent="-342900"/>
            <a:r>
              <a:rPr lang="en-US" sz="2400" dirty="0" smtClean="0"/>
              <a:t>Juliet </a:t>
            </a:r>
            <a:r>
              <a:rPr lang="en-US" sz="2400" dirty="0"/>
              <a:t>threatens to commit suicide rather than marry </a:t>
            </a:r>
            <a:r>
              <a:rPr lang="en-US" sz="2400" dirty="0" smtClean="0"/>
              <a:t>Paris </a:t>
            </a:r>
            <a:endParaRPr lang="en-US" sz="2400" dirty="0"/>
          </a:p>
          <a:p>
            <a:pPr marL="342900" indent="-342900"/>
            <a:r>
              <a:rPr lang="en-US" sz="2400" dirty="0"/>
              <a:t>Friar Laurence convinces </a:t>
            </a:r>
            <a:r>
              <a:rPr lang="en-US" sz="2400" dirty="0" smtClean="0"/>
              <a:t>Juliet </a:t>
            </a:r>
            <a:r>
              <a:rPr lang="en-US" sz="2400" dirty="0"/>
              <a:t>to fake her death in order to be with </a:t>
            </a:r>
            <a:r>
              <a:rPr lang="en-US" sz="2400" dirty="0" smtClean="0"/>
              <a:t>Romeo </a:t>
            </a:r>
            <a:endParaRPr lang="en-US" sz="2400" dirty="0"/>
          </a:p>
          <a:p>
            <a:pPr marL="342900" indent="-342900"/>
            <a:r>
              <a:rPr lang="en-US" sz="2400" dirty="0"/>
              <a:t>Juliet follows the Friar’s plan, and her corpselike body is discovered by her </a:t>
            </a:r>
            <a:r>
              <a:rPr lang="en-US" sz="2400" dirty="0" smtClean="0"/>
              <a:t>nurse</a:t>
            </a:r>
            <a:endParaRPr lang="it-IT" sz="2400" dirty="0"/>
          </a:p>
          <a:p>
            <a:pPr marL="342900" indent="-342900"/>
            <a:endParaRPr lang="en-GB" sz="2400" dirty="0"/>
          </a:p>
          <a:p>
            <a:pPr marL="342900" indent="-342900"/>
            <a:endParaRPr lang="en-GB" sz="2400" dirty="0"/>
          </a:p>
        </p:txBody>
      </p:sp>
    </p:spTree>
    <p:extLst>
      <p:ext uri="{BB962C8B-B14F-4D97-AF65-F5344CB8AC3E}">
        <p14:creationId xmlns:p14="http://schemas.microsoft.com/office/powerpoint/2010/main" val="40261739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Act v</a:t>
            </a:r>
            <a:endParaRPr lang="en-GB" dirty="0"/>
          </a:p>
        </p:txBody>
      </p:sp>
      <p:sp>
        <p:nvSpPr>
          <p:cNvPr id="3" name="Content Placeholder 2"/>
          <p:cNvSpPr>
            <a:spLocks noGrp="1"/>
          </p:cNvSpPr>
          <p:nvPr>
            <p:ph idx="1"/>
          </p:nvPr>
        </p:nvSpPr>
        <p:spPr>
          <a:xfrm>
            <a:off x="838200" y="2057400"/>
            <a:ext cx="7467600" cy="3581400"/>
          </a:xfrm>
        </p:spPr>
        <p:txBody>
          <a:bodyPr>
            <a:noAutofit/>
          </a:bodyPr>
          <a:lstStyle/>
          <a:p>
            <a:pPr marL="342900" indent="-342900"/>
            <a:r>
              <a:rPr lang="en-US" sz="2200" dirty="0" smtClean="0"/>
              <a:t>Romeo </a:t>
            </a:r>
            <a:r>
              <a:rPr lang="en-US" sz="2200" dirty="0"/>
              <a:t>receives word that </a:t>
            </a:r>
            <a:r>
              <a:rPr lang="en-US" sz="2200" dirty="0" smtClean="0"/>
              <a:t>Juliet </a:t>
            </a:r>
            <a:r>
              <a:rPr lang="en-US" sz="2200" dirty="0"/>
              <a:t>is </a:t>
            </a:r>
            <a:r>
              <a:rPr lang="en-US" sz="2200" dirty="0" smtClean="0"/>
              <a:t>dead</a:t>
            </a:r>
            <a:endParaRPr lang="en-US" sz="2200" dirty="0"/>
          </a:p>
          <a:p>
            <a:pPr marL="342900" indent="-342900"/>
            <a:r>
              <a:rPr lang="en-US" sz="2200" dirty="0"/>
              <a:t>He buys a fast-acting poison and travels to Juliet’s tomb so that he may die beside </a:t>
            </a:r>
            <a:r>
              <a:rPr lang="en-US" sz="2200" dirty="0" smtClean="0"/>
              <a:t>her</a:t>
            </a:r>
            <a:endParaRPr lang="en-US" sz="2200" dirty="0"/>
          </a:p>
          <a:p>
            <a:pPr marL="342900" indent="-342900"/>
            <a:r>
              <a:rPr lang="en-US" sz="2200" dirty="0"/>
              <a:t>Romeo drinks the </a:t>
            </a:r>
            <a:r>
              <a:rPr lang="en-US" sz="2200" dirty="0" smtClean="0"/>
              <a:t>poison!</a:t>
            </a:r>
          </a:p>
          <a:p>
            <a:pPr marL="342900" indent="-342900"/>
            <a:r>
              <a:rPr lang="en-US" sz="2200" dirty="0" smtClean="0"/>
              <a:t> </a:t>
            </a:r>
            <a:r>
              <a:rPr lang="en-US" sz="2200" dirty="0"/>
              <a:t>Juliet awakens and stabs herself to death with Romeo’s </a:t>
            </a:r>
            <a:r>
              <a:rPr lang="en-US" sz="2200" dirty="0" smtClean="0"/>
              <a:t>dagger</a:t>
            </a:r>
            <a:endParaRPr lang="en-US" sz="2200" dirty="0"/>
          </a:p>
          <a:p>
            <a:pPr marL="342900" indent="-342900"/>
            <a:r>
              <a:rPr lang="en-US" sz="2200" dirty="0"/>
              <a:t>The feuding families end their feud and erect golden statues </a:t>
            </a:r>
            <a:r>
              <a:rPr lang="en-US" sz="2200" dirty="0" smtClean="0"/>
              <a:t>of </a:t>
            </a:r>
            <a:r>
              <a:rPr lang="en-US" sz="2200" dirty="0"/>
              <a:t>the lovers.</a:t>
            </a:r>
            <a:endParaRPr lang="it-IT" sz="2200" dirty="0"/>
          </a:p>
          <a:p>
            <a:pPr marL="342900" indent="-342900"/>
            <a:endParaRPr lang="en-GB" sz="2200" dirty="0"/>
          </a:p>
        </p:txBody>
      </p:sp>
    </p:spTree>
    <p:extLst>
      <p:ext uri="{BB962C8B-B14F-4D97-AF65-F5344CB8AC3E}">
        <p14:creationId xmlns:p14="http://schemas.microsoft.com/office/powerpoint/2010/main" val="19312850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8437" y="1115619"/>
            <a:ext cx="6400800" cy="685800"/>
          </a:xfrm>
        </p:spPr>
        <p:txBody>
          <a:bodyPr/>
          <a:lstStyle/>
          <a:p>
            <a:r>
              <a:rPr lang="en-ZA" dirty="0" smtClean="0">
                <a:latin typeface="+mn-lt"/>
              </a:rPr>
              <a:t>FAMOUS QUOTE</a:t>
            </a:r>
            <a:endParaRPr lang="en-GB" dirty="0">
              <a:latin typeface="+mn-lt"/>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3200400"/>
            <a:ext cx="6017274" cy="1164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7049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ircle(in)">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Shakespeare’s Themes</a:t>
            </a:r>
            <a:endParaRPr lang="fr-CA" dirty="0"/>
          </a:p>
        </p:txBody>
      </p:sp>
      <p:sp>
        <p:nvSpPr>
          <p:cNvPr id="3" name="Content Placeholder 2"/>
          <p:cNvSpPr>
            <a:spLocks noGrp="1"/>
          </p:cNvSpPr>
          <p:nvPr>
            <p:ph idx="1"/>
          </p:nvPr>
        </p:nvSpPr>
        <p:spPr/>
        <p:txBody>
          <a:bodyPr>
            <a:noAutofit/>
          </a:bodyPr>
          <a:lstStyle/>
          <a:p>
            <a:pPr indent="0" algn="ctr">
              <a:buNone/>
            </a:pPr>
            <a:r>
              <a:rPr lang="en-CA" sz="2800" dirty="0" smtClean="0"/>
              <a:t>In today’s world many of Shakespeare’s themes still apply. People fall in and out of love, people hate each other, and people seek revenge.</a:t>
            </a:r>
            <a:endParaRPr lang="fr-CA" sz="2800" dirty="0"/>
          </a:p>
        </p:txBody>
      </p:sp>
    </p:spTree>
    <p:extLst>
      <p:ext uri="{BB962C8B-B14F-4D97-AF65-F5344CB8AC3E}">
        <p14:creationId xmlns:p14="http://schemas.microsoft.com/office/powerpoint/2010/main" val="13904355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6400800" cy="1295400"/>
          </a:xfrm>
        </p:spPr>
        <p:txBody>
          <a:bodyPr>
            <a:normAutofit/>
          </a:bodyPr>
          <a:lstStyle/>
          <a:p>
            <a:r>
              <a:rPr lang="en-CA" dirty="0" smtClean="0"/>
              <a:t>The Nature of </a:t>
            </a:r>
            <a:r>
              <a:rPr lang="en-CA" strike="sngStrike" dirty="0" smtClean="0"/>
              <a:t>Things</a:t>
            </a:r>
            <a:r>
              <a:rPr lang="en-CA" dirty="0" smtClean="0"/>
              <a:t> People</a:t>
            </a:r>
            <a:endParaRPr lang="fr-CA" dirty="0"/>
          </a:p>
        </p:txBody>
      </p:sp>
      <p:sp>
        <p:nvSpPr>
          <p:cNvPr id="3" name="Content Placeholder 2"/>
          <p:cNvSpPr>
            <a:spLocks noGrp="1"/>
          </p:cNvSpPr>
          <p:nvPr>
            <p:ph idx="1"/>
          </p:nvPr>
        </p:nvSpPr>
        <p:spPr/>
        <p:txBody>
          <a:bodyPr>
            <a:noAutofit/>
          </a:bodyPr>
          <a:lstStyle/>
          <a:p>
            <a:pPr indent="0" algn="ctr">
              <a:buNone/>
            </a:pPr>
            <a:r>
              <a:rPr lang="en-CA" sz="2500" dirty="0" smtClean="0"/>
              <a:t>In the 400 years since Shakespeare wrote his plays, people have not changed much.  Shakespeare wrote about humanity’s basic nature- how people interact, how people fall in love, how people express fear, anger, and doubt</a:t>
            </a:r>
          </a:p>
          <a:p>
            <a:pPr algn="ctr"/>
            <a:endParaRPr lang="fr-CA" sz="2500" dirty="0"/>
          </a:p>
        </p:txBody>
      </p:sp>
    </p:spTree>
    <p:extLst>
      <p:ext uri="{BB962C8B-B14F-4D97-AF65-F5344CB8AC3E}">
        <p14:creationId xmlns:p14="http://schemas.microsoft.com/office/powerpoint/2010/main" val="182056375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RELEVANCE</a:t>
            </a:r>
            <a:endParaRPr lang="en-GB" dirty="0"/>
          </a:p>
        </p:txBody>
      </p:sp>
      <p:sp>
        <p:nvSpPr>
          <p:cNvPr id="3" name="Content Placeholder 2"/>
          <p:cNvSpPr>
            <a:spLocks noGrp="1"/>
          </p:cNvSpPr>
          <p:nvPr>
            <p:ph idx="1"/>
          </p:nvPr>
        </p:nvSpPr>
        <p:spPr/>
        <p:txBody>
          <a:bodyPr>
            <a:normAutofit/>
          </a:bodyPr>
          <a:lstStyle/>
          <a:p>
            <a:r>
              <a:rPr lang="en-CA" sz="2400" dirty="0"/>
              <a:t>Shakespeare’s plays </a:t>
            </a:r>
            <a:r>
              <a:rPr lang="en-CA" sz="2400" dirty="0" smtClean="0"/>
              <a:t>remain </a:t>
            </a:r>
            <a:r>
              <a:rPr lang="en-CA" sz="2400" dirty="0"/>
              <a:t>relevant today because the situations presented still </a:t>
            </a:r>
            <a:r>
              <a:rPr lang="en-CA" sz="2400" dirty="0" smtClean="0"/>
              <a:t>apply</a:t>
            </a:r>
            <a:endParaRPr lang="en-CA" sz="2400" dirty="0"/>
          </a:p>
          <a:p>
            <a:r>
              <a:rPr lang="en-CA" sz="2400" dirty="0"/>
              <a:t>Romeo and </a:t>
            </a:r>
            <a:r>
              <a:rPr lang="en-CA" sz="2400" dirty="0" smtClean="0"/>
              <a:t>Juliet - young </a:t>
            </a:r>
            <a:r>
              <a:rPr lang="en-CA" sz="2400" dirty="0"/>
              <a:t>people still fall in love against their families’ wishes. It may not be as </a:t>
            </a:r>
            <a:r>
              <a:rPr lang="en-CA" sz="2400" dirty="0" smtClean="0"/>
              <a:t>bloody and violent </a:t>
            </a:r>
            <a:r>
              <a:rPr lang="en-CA" sz="2400" dirty="0"/>
              <a:t>but </a:t>
            </a:r>
            <a:r>
              <a:rPr lang="en-CA" sz="2400" dirty="0" smtClean="0"/>
              <a:t>there is still conflict</a:t>
            </a:r>
            <a:endParaRPr lang="en-CA" sz="2400" dirty="0"/>
          </a:p>
          <a:p>
            <a:endParaRPr lang="en-GB" sz="2400" dirty="0"/>
          </a:p>
        </p:txBody>
      </p:sp>
    </p:spTree>
    <p:extLst>
      <p:ext uri="{BB962C8B-B14F-4D97-AF65-F5344CB8AC3E}">
        <p14:creationId xmlns:p14="http://schemas.microsoft.com/office/powerpoint/2010/main" val="37413800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178</TotalTime>
  <Words>591</Words>
  <Application>Microsoft Macintosh PowerPoint</Application>
  <PresentationFormat>On-screen Show (4:3)</PresentationFormat>
  <Paragraphs>78</Paragraphs>
  <Slides>23</Slides>
  <Notes>0</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Couture</vt:lpstr>
      <vt:lpstr>WILLIAM SHAKESPEARE</vt:lpstr>
      <vt:lpstr>WILLIAM SHAKESPEARE</vt:lpstr>
      <vt:lpstr>Born in 1564 in Stratford-upon-Avon</vt:lpstr>
      <vt:lpstr>Shakespearian theatre</vt:lpstr>
      <vt:lpstr>PowerPoint Presentation</vt:lpstr>
      <vt:lpstr>Shakespeare’s genres</vt:lpstr>
      <vt:lpstr>Romeo and juliet</vt:lpstr>
      <vt:lpstr>PowerPoint Presentation</vt:lpstr>
      <vt:lpstr>introduction</vt:lpstr>
      <vt:lpstr>Prologue</vt:lpstr>
      <vt:lpstr>PowerPoint Presentation</vt:lpstr>
      <vt:lpstr>themes</vt:lpstr>
      <vt:lpstr>PowerPoint Presentation</vt:lpstr>
      <vt:lpstr>PowerPoint Presentation</vt:lpstr>
      <vt:lpstr>Act i</vt:lpstr>
      <vt:lpstr>Act ii</vt:lpstr>
      <vt:lpstr>Act iii</vt:lpstr>
      <vt:lpstr>Act iv</vt:lpstr>
      <vt:lpstr>Act v</vt:lpstr>
      <vt:lpstr>FAMOUS QUOTE</vt:lpstr>
      <vt:lpstr>Shakespeare’s Themes</vt:lpstr>
      <vt:lpstr>The Nature of Things People</vt:lpstr>
      <vt:lpstr>RELEVANCE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Ceri Longmore</dc:creator>
  <cp:lastModifiedBy>mac</cp:lastModifiedBy>
  <cp:revision>62</cp:revision>
  <dcterms:created xsi:type="dcterms:W3CDTF">2006-08-16T00:00:00Z</dcterms:created>
  <dcterms:modified xsi:type="dcterms:W3CDTF">2016-03-01T19:34:42Z</dcterms:modified>
</cp:coreProperties>
</file>